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7" r:id="rId3"/>
    <p:sldMasterId id="2147483680" r:id="rId4"/>
    <p:sldMasterId id="2147483697" r:id="rId5"/>
    <p:sldMasterId id="2147483709" r:id="rId6"/>
  </p:sldMasterIdLst>
  <p:notesMasterIdLst>
    <p:notesMasterId r:id="rId89"/>
  </p:notesMasterIdLst>
  <p:sldIdLst>
    <p:sldId id="260" r:id="rId7"/>
    <p:sldId id="277" r:id="rId8"/>
    <p:sldId id="273" r:id="rId9"/>
    <p:sldId id="263" r:id="rId10"/>
    <p:sldId id="276" r:id="rId11"/>
    <p:sldId id="264"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272"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65" r:id="rId56"/>
    <p:sldId id="267"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274" r:id="rId84"/>
    <p:sldId id="270" r:id="rId85"/>
    <p:sldId id="269" r:id="rId86"/>
    <p:sldId id="271" r:id="rId87"/>
    <p:sldId id="275"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20E334-8FB4-4FFE-9CB9-50D4807FFA57}">
          <p14:sldIdLst>
            <p14:sldId id="260"/>
            <p14:sldId id="277"/>
          </p14:sldIdLst>
        </p14:section>
        <p14:section name="Untitled Section" id="{93E7A119-310D-4B40-94C7-30747B38B530}">
          <p14:sldIdLst>
            <p14:sldId id="273"/>
            <p14:sldId id="263"/>
            <p14:sldId id="276"/>
            <p14:sldId id="264"/>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272"/>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65"/>
            <p14:sldId id="267"/>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274"/>
            <p14:sldId id="270"/>
            <p14:sldId id="269"/>
            <p14:sldId id="271"/>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Arial" charset="0"/>
              <a:ea typeface="Arial" charset="0"/>
              <a:cs typeface="Arial"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008A3E"/>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1F1-684E-9A5D-84F9F73B1D58}"/>
            </c:ext>
          </c:extLst>
        </c:ser>
        <c:ser>
          <c:idx val="1"/>
          <c:order val="1"/>
          <c:tx>
            <c:strRef>
              <c:f>Sheet1!$C$1</c:f>
              <c:strCache>
                <c:ptCount val="1"/>
                <c:pt idx="0">
                  <c:v>Series 2</c:v>
                </c:pt>
              </c:strCache>
            </c:strRef>
          </c:tx>
          <c:spPr>
            <a:solidFill>
              <a:srgbClr val="FF9900"/>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1F1-684E-9A5D-84F9F73B1D58}"/>
            </c:ext>
          </c:extLst>
        </c:ser>
        <c:ser>
          <c:idx val="2"/>
          <c:order val="2"/>
          <c:tx>
            <c:strRef>
              <c:f>Sheet1!$D$1</c:f>
              <c:strCache>
                <c:ptCount val="1"/>
                <c:pt idx="0">
                  <c:v>Series 3</c:v>
                </c:pt>
              </c:strCache>
            </c:strRef>
          </c:tx>
          <c:spPr>
            <a:solidFill>
              <a:srgbClr val="66CCFF"/>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1F1-684E-9A5D-84F9F73B1D58}"/>
            </c:ext>
          </c:extLst>
        </c:ser>
        <c:dLbls>
          <c:showLegendKey val="0"/>
          <c:showVal val="0"/>
          <c:showCatName val="0"/>
          <c:showSerName val="0"/>
          <c:showPercent val="0"/>
          <c:showBubbleSize val="0"/>
        </c:dLbls>
        <c:gapWidth val="219"/>
        <c:overlap val="-27"/>
        <c:axId val="47722880"/>
        <c:axId val="47724416"/>
      </c:barChart>
      <c:catAx>
        <c:axId val="4772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charset="0"/>
                <a:ea typeface="Arial" charset="0"/>
                <a:cs typeface="Arial" charset="0"/>
              </a:defRPr>
            </a:pPr>
            <a:endParaRPr lang="en-US"/>
          </a:p>
        </c:txPr>
        <c:crossAx val="47724416"/>
        <c:crosses val="autoZero"/>
        <c:auto val="1"/>
        <c:lblAlgn val="ctr"/>
        <c:lblOffset val="100"/>
        <c:noMultiLvlLbl val="0"/>
      </c:catAx>
      <c:valAx>
        <c:axId val="47724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crossAx val="47722880"/>
        <c:crosses val="autoZero"/>
        <c:crossBetween val="between"/>
      </c:valAx>
      <c:spPr>
        <a:noFill/>
        <a:ln w="25400">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solidFill>
                <a:latin typeface="Arial" charset="0"/>
                <a:ea typeface="Arial" charset="0"/>
                <a:cs typeface="Arial" charset="0"/>
              </a:defRPr>
            </a:pPr>
            <a:endParaRPr lang="en-US"/>
          </a:p>
        </c:txPr>
      </c:legendEntry>
      <c:legendEntry>
        <c:idx val="1"/>
        <c:txPr>
          <a:bodyPr rot="0" spcFirstLastPara="1" vertOverflow="ellipsis" vert="horz" wrap="square" anchor="ctr" anchorCtr="1"/>
          <a:lstStyle/>
          <a:p>
            <a:pPr>
              <a:defRPr sz="1100" b="0" i="0" u="none" strike="noStrike" kern="1200" baseline="0">
                <a:solidFill>
                  <a:schemeClr val="tx1"/>
                </a:solidFill>
                <a:latin typeface="Arial" charset="0"/>
                <a:ea typeface="Arial" charset="0"/>
                <a:cs typeface="Arial" charset="0"/>
              </a:defRPr>
            </a:pPr>
            <a:endParaRPr lang="en-US"/>
          </a:p>
        </c:txPr>
      </c:legendEntry>
      <c:legendEntry>
        <c:idx val="2"/>
        <c:txPr>
          <a:bodyPr rot="0" spcFirstLastPara="1" vertOverflow="ellipsis" vert="horz" wrap="square" anchor="ctr" anchorCtr="1"/>
          <a:lstStyle/>
          <a:p>
            <a:pPr>
              <a:defRPr sz="1100" b="0" i="0" u="none" strike="noStrike" kern="1200" baseline="0">
                <a:solidFill>
                  <a:schemeClr val="tx1"/>
                </a:solidFill>
                <a:latin typeface="Arial" charset="0"/>
                <a:ea typeface="Arial" charset="0"/>
                <a:cs typeface="Arial"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b="1">
                <a:solidFill>
                  <a:schemeClr val="tx1"/>
                </a:solidFill>
                <a:latin typeface="Arial" panose="020B0604020202020204" pitchFamily="34" charset="0"/>
                <a:cs typeface="Arial" panose="020B0604020202020204" pitchFamily="34" charset="0"/>
              </a:rPr>
              <a:t>My</a:t>
            </a:r>
            <a:r>
              <a:rPr lang="en-GB" b="1" baseline="0">
                <a:solidFill>
                  <a:schemeClr val="tx1"/>
                </a:solidFill>
                <a:latin typeface="Arial" panose="020B0604020202020204" pitchFamily="34" charset="0"/>
                <a:cs typeface="Arial" panose="020B0604020202020204" pitchFamily="34" charset="0"/>
              </a:rPr>
              <a:t> organisation has a positive culture of speaking up</a:t>
            </a:r>
            <a:endParaRPr lang="en-GB" b="1">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Outstanding</c:v>
                </c:pt>
              </c:strCache>
            </c:strRef>
          </c:tx>
          <c:spPr>
            <a:solidFill>
              <a:srgbClr val="0081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Sheet1!$B$2</c:f>
              <c:numCache>
                <c:formatCode>0%</c:formatCode>
                <c:ptCount val="1"/>
                <c:pt idx="0">
                  <c:v>0.82</c:v>
                </c:pt>
              </c:numCache>
            </c:numRef>
          </c:val>
          <c:extLst>
            <c:ext xmlns:c16="http://schemas.microsoft.com/office/drawing/2014/chart" uri="{C3380CC4-5D6E-409C-BE32-E72D297353CC}">
              <c16:uniqueId val="{00000000-14D7-440E-BB8F-B1668053E52D}"/>
            </c:ext>
          </c:extLst>
        </c:ser>
        <c:ser>
          <c:idx val="1"/>
          <c:order val="1"/>
          <c:tx>
            <c:strRef>
              <c:f>Sheet1!$C$1</c:f>
              <c:strCache>
                <c:ptCount val="1"/>
                <c:pt idx="0">
                  <c:v>Good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Sheet1!$C$2</c:f>
              <c:numCache>
                <c:formatCode>0%</c:formatCode>
                <c:ptCount val="1"/>
                <c:pt idx="0">
                  <c:v>0.68</c:v>
                </c:pt>
              </c:numCache>
            </c:numRef>
          </c:val>
          <c:extLst>
            <c:ext xmlns:c16="http://schemas.microsoft.com/office/drawing/2014/chart" uri="{C3380CC4-5D6E-409C-BE32-E72D297353CC}">
              <c16:uniqueId val="{00000001-14D7-440E-BB8F-B1668053E52D}"/>
            </c:ext>
          </c:extLst>
        </c:ser>
        <c:ser>
          <c:idx val="2"/>
          <c:order val="2"/>
          <c:tx>
            <c:strRef>
              <c:f>Sheet1!$D$1</c:f>
              <c:strCache>
                <c:ptCount val="1"/>
                <c:pt idx="0">
                  <c:v>Requires improvement</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Sheet1!$D$2</c:f>
              <c:numCache>
                <c:formatCode>0%</c:formatCode>
                <c:ptCount val="1"/>
                <c:pt idx="0">
                  <c:v>0.52</c:v>
                </c:pt>
              </c:numCache>
            </c:numRef>
          </c:val>
          <c:extLst>
            <c:ext xmlns:c16="http://schemas.microsoft.com/office/drawing/2014/chart" uri="{C3380CC4-5D6E-409C-BE32-E72D297353CC}">
              <c16:uniqueId val="{00000002-14D7-440E-BB8F-B1668053E52D}"/>
            </c:ext>
          </c:extLst>
        </c:ser>
        <c:ser>
          <c:idx val="3"/>
          <c:order val="3"/>
          <c:tx>
            <c:strRef>
              <c:f>Sheet1!$E$1</c:f>
              <c:strCache>
                <c:ptCount val="1"/>
                <c:pt idx="0">
                  <c:v>Inadequate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Sheet1!$E$2</c:f>
              <c:numCache>
                <c:formatCode>0%</c:formatCode>
                <c:ptCount val="1"/>
                <c:pt idx="0">
                  <c:v>0.36</c:v>
                </c:pt>
              </c:numCache>
            </c:numRef>
          </c:val>
          <c:extLst>
            <c:ext xmlns:c16="http://schemas.microsoft.com/office/drawing/2014/chart" uri="{C3380CC4-5D6E-409C-BE32-E72D297353CC}">
              <c16:uniqueId val="{00000003-14D7-440E-BB8F-B1668053E52D}"/>
            </c:ext>
          </c:extLst>
        </c:ser>
        <c:dLbls>
          <c:showLegendKey val="0"/>
          <c:showVal val="0"/>
          <c:showCatName val="0"/>
          <c:showSerName val="0"/>
          <c:showPercent val="0"/>
          <c:showBubbleSize val="0"/>
        </c:dLbls>
        <c:gapWidth val="219"/>
        <c:overlap val="-27"/>
        <c:axId val="394360848"/>
        <c:axId val="394362488"/>
      </c:barChart>
      <c:catAx>
        <c:axId val="39436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394362488"/>
        <c:crosses val="autoZero"/>
        <c:auto val="1"/>
        <c:lblAlgn val="ctr"/>
        <c:lblOffset val="100"/>
        <c:noMultiLvlLbl val="0"/>
      </c:catAx>
      <c:valAx>
        <c:axId val="394362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4360848"/>
        <c:crosses val="autoZero"/>
        <c:crossBetween val="between"/>
      </c:valAx>
      <c:spPr>
        <a:solidFill>
          <a:schemeClr val="bg1"/>
        </a:solidFill>
        <a:ln>
          <a:noFill/>
        </a:ln>
        <a:effectLst/>
      </c:spPr>
    </c:plotArea>
    <c:legend>
      <c:legendPos val="b"/>
      <c:layout>
        <c:manualLayout>
          <c:xMode val="edge"/>
          <c:yMode val="edge"/>
          <c:x val="0"/>
          <c:y val="0.75909939337377508"/>
          <c:w val="1"/>
          <c:h val="0.2343737941872765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b="1" baseline="0">
                <a:solidFill>
                  <a:schemeClr val="tx1"/>
                </a:solidFill>
                <a:latin typeface="Arial" panose="020B0604020202020204" pitchFamily="34" charset="0"/>
                <a:cs typeface="Arial" panose="020B0604020202020204" pitchFamily="34" charset="0"/>
              </a:rPr>
              <a:t>There are significant barriers to speaking up in my organisation</a:t>
            </a:r>
            <a:endParaRPr lang="en-GB" b="1">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Outstanding</c:v>
                </c:pt>
              </c:strCache>
            </c:strRef>
          </c:tx>
          <c:spPr>
            <a:solidFill>
              <a:srgbClr val="0081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Sheet1!$B$2</c:f>
              <c:numCache>
                <c:formatCode>0%</c:formatCode>
                <c:ptCount val="1"/>
                <c:pt idx="0">
                  <c:v>0.18</c:v>
                </c:pt>
              </c:numCache>
            </c:numRef>
          </c:val>
          <c:extLst>
            <c:ext xmlns:c16="http://schemas.microsoft.com/office/drawing/2014/chart" uri="{C3380CC4-5D6E-409C-BE32-E72D297353CC}">
              <c16:uniqueId val="{00000000-4672-4936-AE64-CE86ECCC1CAC}"/>
            </c:ext>
          </c:extLst>
        </c:ser>
        <c:ser>
          <c:idx val="1"/>
          <c:order val="1"/>
          <c:tx>
            <c:strRef>
              <c:f>Sheet1!$C$1</c:f>
              <c:strCache>
                <c:ptCount val="1"/>
                <c:pt idx="0">
                  <c:v>Good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Sheet1!$C$2</c:f>
              <c:numCache>
                <c:formatCode>0%</c:formatCode>
                <c:ptCount val="1"/>
                <c:pt idx="0">
                  <c:v>0.26</c:v>
                </c:pt>
              </c:numCache>
            </c:numRef>
          </c:val>
          <c:extLst>
            <c:ext xmlns:c16="http://schemas.microsoft.com/office/drawing/2014/chart" uri="{C3380CC4-5D6E-409C-BE32-E72D297353CC}">
              <c16:uniqueId val="{00000001-4672-4936-AE64-CE86ECCC1CAC}"/>
            </c:ext>
          </c:extLst>
        </c:ser>
        <c:ser>
          <c:idx val="2"/>
          <c:order val="2"/>
          <c:tx>
            <c:strRef>
              <c:f>Sheet1!$D$1</c:f>
              <c:strCache>
                <c:ptCount val="1"/>
                <c:pt idx="0">
                  <c:v>Requires improvement</c:v>
                </c:pt>
              </c:strCache>
            </c:strRef>
          </c:tx>
          <c:spPr>
            <a:solidFill>
              <a:schemeClr val="accent6">
                <a:lumMod val="75000"/>
              </a:schemeClr>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3-4672-4936-AE64-CE86ECCC1CA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Sheet1!$D$2</c:f>
              <c:numCache>
                <c:formatCode>0%</c:formatCode>
                <c:ptCount val="1"/>
                <c:pt idx="0">
                  <c:v>0.38</c:v>
                </c:pt>
              </c:numCache>
            </c:numRef>
          </c:val>
          <c:extLst>
            <c:ext xmlns:c16="http://schemas.microsoft.com/office/drawing/2014/chart" uri="{C3380CC4-5D6E-409C-BE32-E72D297353CC}">
              <c16:uniqueId val="{00000004-4672-4936-AE64-CE86ECCC1CAC}"/>
            </c:ext>
          </c:extLst>
        </c:ser>
        <c:ser>
          <c:idx val="3"/>
          <c:order val="3"/>
          <c:tx>
            <c:strRef>
              <c:f>Sheet1!$E$1</c:f>
              <c:strCache>
                <c:ptCount val="1"/>
                <c:pt idx="0">
                  <c:v>Inadequate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Sheet1!$E$2</c:f>
              <c:numCache>
                <c:formatCode>0%</c:formatCode>
                <c:ptCount val="1"/>
                <c:pt idx="0">
                  <c:v>0.46</c:v>
                </c:pt>
              </c:numCache>
            </c:numRef>
          </c:val>
          <c:extLst>
            <c:ext xmlns:c16="http://schemas.microsoft.com/office/drawing/2014/chart" uri="{C3380CC4-5D6E-409C-BE32-E72D297353CC}">
              <c16:uniqueId val="{00000005-4672-4936-AE64-CE86ECCC1CAC}"/>
            </c:ext>
          </c:extLst>
        </c:ser>
        <c:dLbls>
          <c:showLegendKey val="0"/>
          <c:showVal val="0"/>
          <c:showCatName val="0"/>
          <c:showSerName val="0"/>
          <c:showPercent val="0"/>
          <c:showBubbleSize val="0"/>
        </c:dLbls>
        <c:gapWidth val="219"/>
        <c:overlap val="-27"/>
        <c:axId val="394360848"/>
        <c:axId val="394362488"/>
      </c:barChart>
      <c:catAx>
        <c:axId val="39436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394362488"/>
        <c:crosses val="autoZero"/>
        <c:auto val="1"/>
        <c:lblAlgn val="ctr"/>
        <c:lblOffset val="100"/>
        <c:noMultiLvlLbl val="0"/>
      </c:catAx>
      <c:valAx>
        <c:axId val="394362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4360848"/>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b="1">
                <a:solidFill>
                  <a:schemeClr val="tx1"/>
                </a:solidFill>
                <a:latin typeface="Arial" panose="020B0604020202020204" pitchFamily="34" charset="0"/>
                <a:cs typeface="Arial" panose="020B0604020202020204" pitchFamily="34" charset="0"/>
              </a:rPr>
              <a:t>Managers support staff to speak up</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232996610317236E-2"/>
          <c:y val="0.20676612119642826"/>
          <c:w val="0.8965748553292906"/>
          <c:h val="0.51347327725663416"/>
        </c:manualLayout>
      </c:layout>
      <c:barChart>
        <c:barDir val="col"/>
        <c:grouping val="clustered"/>
        <c:varyColors val="0"/>
        <c:ser>
          <c:idx val="0"/>
          <c:order val="0"/>
          <c:tx>
            <c:strRef>
              <c:f>Sheet1!$B$1</c:f>
              <c:strCache>
                <c:ptCount val="1"/>
                <c:pt idx="0">
                  <c:v>Outstanding</c:v>
                </c:pt>
              </c:strCache>
            </c:strRef>
          </c:tx>
          <c:spPr>
            <a:solidFill>
              <a:srgbClr val="0081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Sheet1!$B$2</c:f>
              <c:numCache>
                <c:formatCode>0%</c:formatCode>
                <c:ptCount val="1"/>
                <c:pt idx="0">
                  <c:v>0.55000000000000004</c:v>
                </c:pt>
              </c:numCache>
            </c:numRef>
          </c:val>
          <c:extLst>
            <c:ext xmlns:c16="http://schemas.microsoft.com/office/drawing/2014/chart" uri="{C3380CC4-5D6E-409C-BE32-E72D297353CC}">
              <c16:uniqueId val="{00000000-7B60-4CD0-BD74-CB8BBFF612AB}"/>
            </c:ext>
          </c:extLst>
        </c:ser>
        <c:ser>
          <c:idx val="1"/>
          <c:order val="1"/>
          <c:tx>
            <c:strRef>
              <c:f>Sheet1!$C$1</c:f>
              <c:strCache>
                <c:ptCount val="1"/>
                <c:pt idx="0">
                  <c:v>Good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Sheet1!$C$2</c:f>
              <c:numCache>
                <c:formatCode>0%</c:formatCode>
                <c:ptCount val="1"/>
                <c:pt idx="0">
                  <c:v>0.47</c:v>
                </c:pt>
              </c:numCache>
            </c:numRef>
          </c:val>
          <c:extLst>
            <c:ext xmlns:c16="http://schemas.microsoft.com/office/drawing/2014/chart" uri="{C3380CC4-5D6E-409C-BE32-E72D297353CC}">
              <c16:uniqueId val="{00000001-7B60-4CD0-BD74-CB8BBFF612AB}"/>
            </c:ext>
          </c:extLst>
        </c:ser>
        <c:ser>
          <c:idx val="2"/>
          <c:order val="2"/>
          <c:tx>
            <c:strRef>
              <c:f>Sheet1!$D$1</c:f>
              <c:strCache>
                <c:ptCount val="1"/>
                <c:pt idx="0">
                  <c:v>Requires improvement</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Sheet1!$D$2</c:f>
              <c:numCache>
                <c:formatCode>0%</c:formatCode>
                <c:ptCount val="1"/>
                <c:pt idx="0">
                  <c:v>0.38</c:v>
                </c:pt>
              </c:numCache>
            </c:numRef>
          </c:val>
          <c:extLst>
            <c:ext xmlns:c16="http://schemas.microsoft.com/office/drawing/2014/chart" uri="{C3380CC4-5D6E-409C-BE32-E72D297353CC}">
              <c16:uniqueId val="{00000002-7B60-4CD0-BD74-CB8BBFF612AB}"/>
            </c:ext>
          </c:extLst>
        </c:ser>
        <c:ser>
          <c:idx val="3"/>
          <c:order val="3"/>
          <c:tx>
            <c:strRef>
              <c:f>Sheet1!$E$1</c:f>
              <c:strCache>
                <c:ptCount val="1"/>
                <c:pt idx="0">
                  <c:v>Inadequate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Sheet1!$E$2</c:f>
              <c:numCache>
                <c:formatCode>0%</c:formatCode>
                <c:ptCount val="1"/>
                <c:pt idx="0">
                  <c:v>0.27</c:v>
                </c:pt>
              </c:numCache>
            </c:numRef>
          </c:val>
          <c:extLst>
            <c:ext xmlns:c16="http://schemas.microsoft.com/office/drawing/2014/chart" uri="{C3380CC4-5D6E-409C-BE32-E72D297353CC}">
              <c16:uniqueId val="{00000003-7B60-4CD0-BD74-CB8BBFF612AB}"/>
            </c:ext>
          </c:extLst>
        </c:ser>
        <c:dLbls>
          <c:showLegendKey val="0"/>
          <c:showVal val="0"/>
          <c:showCatName val="0"/>
          <c:showSerName val="0"/>
          <c:showPercent val="0"/>
          <c:showBubbleSize val="0"/>
        </c:dLbls>
        <c:gapWidth val="219"/>
        <c:overlap val="-27"/>
        <c:axId val="394360848"/>
        <c:axId val="394362488"/>
      </c:barChart>
      <c:catAx>
        <c:axId val="39436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394362488"/>
        <c:crosses val="autoZero"/>
        <c:auto val="1"/>
        <c:lblAlgn val="ctr"/>
        <c:lblOffset val="100"/>
        <c:noMultiLvlLbl val="0"/>
      </c:catAx>
      <c:valAx>
        <c:axId val="394362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4360848"/>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b="1">
                <a:solidFill>
                  <a:schemeClr val="tx1"/>
                </a:solidFill>
                <a:latin typeface="Arial" panose="020B0604020202020204" pitchFamily="34" charset="0"/>
                <a:cs typeface="Arial" panose="020B0604020202020204" pitchFamily="34" charset="0"/>
              </a:rPr>
              <a:t>Senior leaders support staff to speak up</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Outstanding</c:v>
                </c:pt>
              </c:strCache>
            </c:strRef>
          </c:tx>
          <c:spPr>
            <a:solidFill>
              <a:srgbClr val="008136"/>
            </a:solidFill>
            <a:ln>
              <a:noFill/>
            </a:ln>
            <a:effectLst/>
          </c:spPr>
          <c:invertIfNegative val="0"/>
          <c:dPt>
            <c:idx val="0"/>
            <c:invertIfNegative val="0"/>
            <c:bubble3D val="0"/>
            <c:spPr>
              <a:solidFill>
                <a:srgbClr val="008136"/>
              </a:solidFill>
              <a:ln>
                <a:noFill/>
              </a:ln>
              <a:effectLst/>
            </c:spPr>
            <c:extLst>
              <c:ext xmlns:c16="http://schemas.microsoft.com/office/drawing/2014/chart" uri="{C3380CC4-5D6E-409C-BE32-E72D297353CC}">
                <c16:uniqueId val="{00000001-92BA-4463-9334-E3D00B42E9D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Sheet1!$B$2</c:f>
              <c:numCache>
                <c:formatCode>0%</c:formatCode>
                <c:ptCount val="1"/>
                <c:pt idx="0">
                  <c:v>0.79</c:v>
                </c:pt>
              </c:numCache>
            </c:numRef>
          </c:val>
          <c:extLst>
            <c:ext xmlns:c16="http://schemas.microsoft.com/office/drawing/2014/chart" uri="{C3380CC4-5D6E-409C-BE32-E72D297353CC}">
              <c16:uniqueId val="{00000002-92BA-4463-9334-E3D00B42E9DD}"/>
            </c:ext>
          </c:extLst>
        </c:ser>
        <c:ser>
          <c:idx val="1"/>
          <c:order val="1"/>
          <c:tx>
            <c:strRef>
              <c:f>Sheet1!$C$1</c:f>
              <c:strCache>
                <c:ptCount val="1"/>
                <c:pt idx="0">
                  <c:v>Good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Sheet1!$C$2</c:f>
              <c:numCache>
                <c:formatCode>0%</c:formatCode>
                <c:ptCount val="1"/>
                <c:pt idx="0">
                  <c:v>0.7</c:v>
                </c:pt>
              </c:numCache>
            </c:numRef>
          </c:val>
          <c:extLst>
            <c:ext xmlns:c16="http://schemas.microsoft.com/office/drawing/2014/chart" uri="{C3380CC4-5D6E-409C-BE32-E72D297353CC}">
              <c16:uniqueId val="{00000003-92BA-4463-9334-E3D00B42E9DD}"/>
            </c:ext>
          </c:extLst>
        </c:ser>
        <c:ser>
          <c:idx val="2"/>
          <c:order val="2"/>
          <c:tx>
            <c:strRef>
              <c:f>Sheet1!$D$1</c:f>
              <c:strCache>
                <c:ptCount val="1"/>
                <c:pt idx="0">
                  <c:v>Requires improvement</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Sheet1!$D$2</c:f>
              <c:numCache>
                <c:formatCode>0%</c:formatCode>
                <c:ptCount val="1"/>
                <c:pt idx="0">
                  <c:v>0.59</c:v>
                </c:pt>
              </c:numCache>
            </c:numRef>
          </c:val>
          <c:extLst>
            <c:ext xmlns:c16="http://schemas.microsoft.com/office/drawing/2014/chart" uri="{C3380CC4-5D6E-409C-BE32-E72D297353CC}">
              <c16:uniqueId val="{00000004-92BA-4463-9334-E3D00B42E9DD}"/>
            </c:ext>
          </c:extLst>
        </c:ser>
        <c:ser>
          <c:idx val="3"/>
          <c:order val="3"/>
          <c:tx>
            <c:strRef>
              <c:f>Sheet1!$E$1</c:f>
              <c:strCache>
                <c:ptCount val="1"/>
                <c:pt idx="0">
                  <c:v>Inadequate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Sheet1!$E$2</c:f>
              <c:numCache>
                <c:formatCode>0%</c:formatCode>
                <c:ptCount val="1"/>
                <c:pt idx="0">
                  <c:v>0.46</c:v>
                </c:pt>
              </c:numCache>
            </c:numRef>
          </c:val>
          <c:extLst>
            <c:ext xmlns:c16="http://schemas.microsoft.com/office/drawing/2014/chart" uri="{C3380CC4-5D6E-409C-BE32-E72D297353CC}">
              <c16:uniqueId val="{00000005-92BA-4463-9334-E3D00B42E9DD}"/>
            </c:ext>
          </c:extLst>
        </c:ser>
        <c:dLbls>
          <c:showLegendKey val="0"/>
          <c:showVal val="0"/>
          <c:showCatName val="0"/>
          <c:showSerName val="0"/>
          <c:showPercent val="0"/>
          <c:showBubbleSize val="0"/>
        </c:dLbls>
        <c:gapWidth val="219"/>
        <c:overlap val="-27"/>
        <c:axId val="394360848"/>
        <c:axId val="394362488"/>
      </c:barChart>
      <c:catAx>
        <c:axId val="39436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394362488"/>
        <c:crosses val="autoZero"/>
        <c:auto val="1"/>
        <c:lblAlgn val="ctr"/>
        <c:lblOffset val="100"/>
        <c:noMultiLvlLbl val="0"/>
      </c:catAx>
      <c:valAx>
        <c:axId val="394362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4360848"/>
        <c:crosses val="autoZero"/>
        <c:crossBetween val="between"/>
      </c:valAx>
      <c:spPr>
        <a:solidFill>
          <a:schemeClr val="bg1"/>
        </a:soli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b="1">
                <a:solidFill>
                  <a:schemeClr val="tx1"/>
                </a:solidFill>
                <a:latin typeface="Arial" panose="020B0604020202020204" pitchFamily="34" charset="0"/>
                <a:cs typeface="Arial" panose="020B0604020202020204" pitchFamily="34" charset="0"/>
              </a:rPr>
              <a:t>People in my organisation do not suffer detriment as a result of speaking up</a:t>
            </a:r>
          </a:p>
          <a:p>
            <a:pPr>
              <a:defRPr/>
            </a:pPr>
            <a:endParaRPr lang="en-GB" b="1">
              <a:solidFill>
                <a:schemeClr val="tx1"/>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Outstanding</c:v>
                </c:pt>
              </c:strCache>
            </c:strRef>
          </c:tx>
          <c:spPr>
            <a:solidFill>
              <a:srgbClr val="0081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Sheet1!$B$2</c:f>
              <c:numCache>
                <c:formatCode>0%</c:formatCode>
                <c:ptCount val="1"/>
                <c:pt idx="0">
                  <c:v>0.53</c:v>
                </c:pt>
              </c:numCache>
            </c:numRef>
          </c:val>
          <c:extLst>
            <c:ext xmlns:c16="http://schemas.microsoft.com/office/drawing/2014/chart" uri="{C3380CC4-5D6E-409C-BE32-E72D297353CC}">
              <c16:uniqueId val="{00000000-5D4E-4632-80B3-AF942164F174}"/>
            </c:ext>
          </c:extLst>
        </c:ser>
        <c:ser>
          <c:idx val="1"/>
          <c:order val="1"/>
          <c:tx>
            <c:strRef>
              <c:f>Sheet1!$C$1</c:f>
              <c:strCache>
                <c:ptCount val="1"/>
                <c:pt idx="0">
                  <c:v>Good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Sheet1!$C$2</c:f>
              <c:numCache>
                <c:formatCode>0%</c:formatCode>
                <c:ptCount val="1"/>
                <c:pt idx="0">
                  <c:v>0.54</c:v>
                </c:pt>
              </c:numCache>
            </c:numRef>
          </c:val>
          <c:extLst>
            <c:ext xmlns:c16="http://schemas.microsoft.com/office/drawing/2014/chart" uri="{C3380CC4-5D6E-409C-BE32-E72D297353CC}">
              <c16:uniqueId val="{00000001-5D4E-4632-80B3-AF942164F174}"/>
            </c:ext>
          </c:extLst>
        </c:ser>
        <c:ser>
          <c:idx val="2"/>
          <c:order val="2"/>
          <c:tx>
            <c:strRef>
              <c:f>Sheet1!$D$1</c:f>
              <c:strCache>
                <c:ptCount val="1"/>
                <c:pt idx="0">
                  <c:v>Requires improvement</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Sheet1!$D$2</c:f>
              <c:numCache>
                <c:formatCode>0%</c:formatCode>
                <c:ptCount val="1"/>
                <c:pt idx="0">
                  <c:v>0.36</c:v>
                </c:pt>
              </c:numCache>
            </c:numRef>
          </c:val>
          <c:extLst>
            <c:ext xmlns:c16="http://schemas.microsoft.com/office/drawing/2014/chart" uri="{C3380CC4-5D6E-409C-BE32-E72D297353CC}">
              <c16:uniqueId val="{00000002-5D4E-4632-80B3-AF942164F174}"/>
            </c:ext>
          </c:extLst>
        </c:ser>
        <c:ser>
          <c:idx val="3"/>
          <c:order val="3"/>
          <c:tx>
            <c:strRef>
              <c:f>Sheet1!$E$1</c:f>
              <c:strCache>
                <c:ptCount val="1"/>
                <c:pt idx="0">
                  <c:v>Inadequate</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Sheet1!$E$2</c:f>
              <c:numCache>
                <c:formatCode>0%</c:formatCode>
                <c:ptCount val="1"/>
                <c:pt idx="0">
                  <c:v>0.18</c:v>
                </c:pt>
              </c:numCache>
            </c:numRef>
          </c:val>
          <c:extLst>
            <c:ext xmlns:c16="http://schemas.microsoft.com/office/drawing/2014/chart" uri="{C3380CC4-5D6E-409C-BE32-E72D297353CC}">
              <c16:uniqueId val="{00000003-5D4E-4632-80B3-AF942164F174}"/>
            </c:ext>
          </c:extLst>
        </c:ser>
        <c:ser>
          <c:idx val="4"/>
          <c:order val="4"/>
          <c:tx>
            <c:strRef>
              <c:f>Sheet1!$F$1</c:f>
              <c:strCache>
                <c:ptCount val="1"/>
                <c:pt idx="0">
                  <c:v>Not rated</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positive response</c:v>
                </c:pt>
              </c:strCache>
            </c:strRef>
          </c:cat>
          <c:val>
            <c:numRef>
              <c:f>Sheet1!$F$2</c:f>
              <c:numCache>
                <c:formatCode>0%</c:formatCode>
                <c:ptCount val="1"/>
                <c:pt idx="0">
                  <c:v>0.32</c:v>
                </c:pt>
              </c:numCache>
            </c:numRef>
          </c:val>
          <c:extLst>
            <c:ext xmlns:c16="http://schemas.microsoft.com/office/drawing/2014/chart" uri="{C3380CC4-5D6E-409C-BE32-E72D297353CC}">
              <c16:uniqueId val="{00000004-5D4E-4632-80B3-AF942164F174}"/>
            </c:ext>
          </c:extLst>
        </c:ser>
        <c:dLbls>
          <c:showLegendKey val="0"/>
          <c:showVal val="0"/>
          <c:showCatName val="0"/>
          <c:showSerName val="0"/>
          <c:showPercent val="0"/>
          <c:showBubbleSize val="0"/>
        </c:dLbls>
        <c:gapWidth val="219"/>
        <c:overlap val="-27"/>
        <c:axId val="394360848"/>
        <c:axId val="394362488"/>
      </c:barChart>
      <c:catAx>
        <c:axId val="39436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394362488"/>
        <c:crosses val="autoZero"/>
        <c:auto val="1"/>
        <c:lblAlgn val="ctr"/>
        <c:lblOffset val="100"/>
        <c:noMultiLvlLbl val="0"/>
      </c:catAx>
      <c:valAx>
        <c:axId val="394362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4360848"/>
        <c:crosses val="autoZero"/>
        <c:crossBetween val="between"/>
      </c:valAx>
      <c:spPr>
        <a:solidFill>
          <a:schemeClr val="bg1"/>
        </a:solid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US" sz="2000" b="1" baseline="0">
                <a:solidFill>
                  <a:schemeClr val="tx1"/>
                </a:solidFill>
              </a:rPr>
              <a:t>Bullying &amp; harassment</a:t>
            </a:r>
          </a:p>
        </c:rich>
      </c:tx>
      <c:layout>
        <c:manualLayout>
          <c:xMode val="edge"/>
          <c:yMode val="edge"/>
          <c:x val="0.25616891305788453"/>
          <c:y val="0.52340467766027665"/>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0B3-4487-8F7D-70D32F4A7A7B}"/>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2-70B3-4487-8F7D-70D32F4A7A7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23-4D0A-BC5B-B8D6026C32A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23-4D0A-BC5B-B8D6026C32A4}"/>
              </c:ext>
            </c:extLst>
          </c:dPt>
          <c:dLbls>
            <c:dLbl>
              <c:idx val="0"/>
              <c:layout>
                <c:manualLayout>
                  <c:x val="-0.19421300170026368"/>
                  <c:y val="1.669854418404222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2CD5E49C-A598-4981-93CE-FD424F0B5FF6}" type="VALUE">
                      <a:rPr lang="en-US" sz="2800" b="1" baseline="0">
                        <a:solidFill>
                          <a:schemeClr val="bg1"/>
                        </a:solidFill>
                      </a:rPr>
                      <a:pPr>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7132591898831082"/>
                      <c:h val="0.17673119480375737"/>
                    </c:manualLayout>
                  </c15:layout>
                  <c15:dlblFieldTable/>
                  <c15:showDataLabelsRange val="0"/>
                </c:ext>
                <c:ext xmlns:c16="http://schemas.microsoft.com/office/drawing/2014/chart" uri="{C3380CC4-5D6E-409C-BE32-E72D297353CC}">
                  <c16:uniqueId val="{00000001-70B3-4487-8F7D-70D32F4A7A7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numRef>
              <c:f>Sheet1!$A$2:$A$5</c:f>
              <c:numCache>
                <c:formatCode>General</c:formatCode>
                <c:ptCount val="4"/>
              </c:numCache>
            </c:numRef>
          </c:cat>
          <c:val>
            <c:numRef>
              <c:f>Sheet1!$B$2:$B$5</c:f>
              <c:numCache>
                <c:formatCode>0%</c:formatCode>
                <c:ptCount val="4"/>
                <c:pt idx="0">
                  <c:v>0.41</c:v>
                </c:pt>
                <c:pt idx="1">
                  <c:v>0.59</c:v>
                </c:pt>
              </c:numCache>
            </c:numRef>
          </c:val>
          <c:extLst>
            <c:ext xmlns:c16="http://schemas.microsoft.com/office/drawing/2014/chart" uri="{C3380CC4-5D6E-409C-BE32-E72D297353CC}">
              <c16:uniqueId val="{00000000-70B3-4487-8F7D-70D32F4A7A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a:solidFill>
                  <a:schemeClr val="tx1"/>
                </a:solidFill>
              </a:rPr>
              <a:t>Patient</a:t>
            </a:r>
            <a:r>
              <a:rPr lang="en-US" sz="2000" b="0">
                <a:solidFill>
                  <a:schemeClr val="tx1"/>
                </a:solidFill>
              </a:rPr>
              <a:t> </a:t>
            </a:r>
            <a:r>
              <a:rPr lang="en-US" sz="2000" b="1">
                <a:solidFill>
                  <a:schemeClr val="tx1"/>
                </a:solidFill>
              </a:rPr>
              <a:t>Safety</a:t>
            </a:r>
          </a:p>
        </c:rich>
      </c:tx>
      <c:layout>
        <c:manualLayout>
          <c:xMode val="edge"/>
          <c:yMode val="edge"/>
          <c:x val="0.34170090460799002"/>
          <c:y val="0.54689494126648508"/>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Patient Safety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E1F1-4675-ABF1-80A35CE3A8FB}"/>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1-E1F1-4675-ABF1-80A35CE3A8F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CC0-4BA0-B291-66D04EF7FDD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CC0-4BA0-B291-66D04EF7FDD1}"/>
              </c:ext>
            </c:extLst>
          </c:dPt>
          <c:dLbls>
            <c:dLbl>
              <c:idx val="0"/>
              <c:layout/>
              <c:tx>
                <c:rich>
                  <a:bodyPr/>
                  <a:lstStyle/>
                  <a:p>
                    <a:fld id="{028E8841-EE0C-43F8-8165-24EDA2A30B32}" type="VALUE">
                      <a:rPr lang="en-US" sz="2800" b="1">
                        <a:solidFill>
                          <a:schemeClr val="bg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E1F1-4675-ABF1-80A35CE3A8FB}"/>
                </c:ext>
              </c:extLst>
            </c:dLbl>
            <c:dLbl>
              <c:idx val="1"/>
              <c:delete val="1"/>
              <c:extLst>
                <c:ext xmlns:c15="http://schemas.microsoft.com/office/drawing/2012/chart" uri="{CE6537A1-D6FC-4f65-9D91-7224C49458BB}"/>
                <c:ext xmlns:c16="http://schemas.microsoft.com/office/drawing/2014/chart" uri="{C3380CC4-5D6E-409C-BE32-E72D297353CC}">
                  <c16:uniqueId val="{00000001-E1F1-4675-ABF1-80A35CE3A8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numCache>
            </c:numRef>
          </c:cat>
          <c:val>
            <c:numRef>
              <c:f>Sheet1!$B$2:$B$5</c:f>
              <c:numCache>
                <c:formatCode>0%</c:formatCode>
                <c:ptCount val="4"/>
                <c:pt idx="0">
                  <c:v>0.28999999999999998</c:v>
                </c:pt>
                <c:pt idx="1">
                  <c:v>0.71</c:v>
                </c:pt>
              </c:numCache>
            </c:numRef>
          </c:val>
          <c:extLst>
            <c:ext xmlns:c16="http://schemas.microsoft.com/office/drawing/2014/chart" uri="{C3380CC4-5D6E-409C-BE32-E72D297353CC}">
              <c16:uniqueId val="{00000000-E1F1-4675-ABF1-80A35CE3A8F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a:solidFill>
                  <a:schemeClr val="tx1"/>
                </a:solidFill>
              </a:rPr>
              <a:t>Detriment</a:t>
            </a:r>
          </a:p>
        </c:rich>
      </c:tx>
      <c:layout>
        <c:manualLayout>
          <c:xMode val="edge"/>
          <c:yMode val="edge"/>
          <c:x val="0.37971328569473928"/>
          <c:y val="0.61311549475908478"/>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Detriment</c:v>
                </c:pt>
              </c:strCache>
            </c:strRef>
          </c:tx>
          <c:spPr>
            <a:solidFill>
              <a:srgbClr val="EBF2DE"/>
            </a:solidFill>
          </c:spPr>
          <c:dPt>
            <c:idx val="0"/>
            <c:bubble3D val="0"/>
            <c:spPr>
              <a:solidFill>
                <a:srgbClr val="008136"/>
              </a:solidFill>
              <a:ln w="19050">
                <a:solidFill>
                  <a:schemeClr val="lt1"/>
                </a:solidFill>
              </a:ln>
              <a:effectLst/>
            </c:spPr>
            <c:extLst>
              <c:ext xmlns:c16="http://schemas.microsoft.com/office/drawing/2014/chart" uri="{C3380CC4-5D6E-409C-BE32-E72D297353CC}">
                <c16:uniqueId val="{00000001-79F7-4AA2-8E02-36F3B324CD31}"/>
              </c:ext>
            </c:extLst>
          </c:dPt>
          <c:dPt>
            <c:idx val="1"/>
            <c:bubble3D val="0"/>
            <c:spPr>
              <a:solidFill>
                <a:schemeClr val="accent5">
                  <a:lumMod val="20000"/>
                  <a:lumOff val="80000"/>
                </a:schemeClr>
              </a:solidFill>
              <a:ln w="19050">
                <a:solidFill>
                  <a:schemeClr val="lt1"/>
                </a:solidFill>
              </a:ln>
              <a:effectLst/>
            </c:spPr>
            <c:extLst>
              <c:ext xmlns:c16="http://schemas.microsoft.com/office/drawing/2014/chart" uri="{C3380CC4-5D6E-409C-BE32-E72D297353CC}">
                <c16:uniqueId val="{00000003-79F7-4AA2-8E02-36F3B324CD31}"/>
              </c:ext>
            </c:extLst>
          </c:dPt>
          <c:dPt>
            <c:idx val="2"/>
            <c:bubble3D val="0"/>
            <c:spPr>
              <a:solidFill>
                <a:srgbClr val="EBF2DE"/>
              </a:solidFill>
              <a:ln w="19050">
                <a:solidFill>
                  <a:schemeClr val="lt1"/>
                </a:solidFill>
              </a:ln>
              <a:effectLst/>
            </c:spPr>
            <c:extLst>
              <c:ext xmlns:c16="http://schemas.microsoft.com/office/drawing/2014/chart" uri="{C3380CC4-5D6E-409C-BE32-E72D297353CC}">
                <c16:uniqueId val="{00000005-79F7-4AA2-8E02-36F3B324CD31}"/>
              </c:ext>
            </c:extLst>
          </c:dPt>
          <c:dPt>
            <c:idx val="3"/>
            <c:bubble3D val="0"/>
            <c:spPr>
              <a:solidFill>
                <a:srgbClr val="EBF2DE"/>
              </a:solidFill>
              <a:ln w="19050">
                <a:solidFill>
                  <a:schemeClr val="lt1"/>
                </a:solidFill>
              </a:ln>
              <a:effectLst/>
            </c:spPr>
            <c:extLst>
              <c:ext xmlns:c16="http://schemas.microsoft.com/office/drawing/2014/chart" uri="{C3380CC4-5D6E-409C-BE32-E72D297353CC}">
                <c16:uniqueId val="{00000007-79F7-4AA2-8E02-36F3B324CD31}"/>
              </c:ext>
            </c:extLst>
          </c:dPt>
          <c:dLbls>
            <c:dLbl>
              <c:idx val="0"/>
              <c:layout/>
              <c:tx>
                <c:rich>
                  <a:bodyPr/>
                  <a:lstStyle/>
                  <a:p>
                    <a:fld id="{5970ADD6-6844-4784-BB05-2CD2A1523A29}" type="VALUE">
                      <a:rPr lang="en-US" sz="2000" b="1">
                        <a:solidFill>
                          <a:schemeClr val="tx1"/>
                        </a:solidFill>
                      </a:rPr>
                      <a:pPr/>
                      <a:t>[VALUE]</a:t>
                    </a:fld>
                    <a:endParaRPr lang="en-GB"/>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79F7-4AA2-8E02-36F3B324CD31}"/>
                </c:ext>
              </c:extLst>
            </c:dLbl>
            <c:dLbl>
              <c:idx val="1"/>
              <c:delete val="1"/>
              <c:extLst>
                <c:ext xmlns:c15="http://schemas.microsoft.com/office/drawing/2012/chart" uri="{CE6537A1-D6FC-4f65-9D91-7224C49458BB}"/>
                <c:ext xmlns:c16="http://schemas.microsoft.com/office/drawing/2014/chart" uri="{C3380CC4-5D6E-409C-BE32-E72D297353CC}">
                  <c16:uniqueId val="{00000003-79F7-4AA2-8E02-36F3B324CD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Sheet1!$A$2:$A$5</c:f>
              <c:numCache>
                <c:formatCode>General</c:formatCode>
                <c:ptCount val="4"/>
              </c:numCache>
            </c:numRef>
          </c:cat>
          <c:val>
            <c:numRef>
              <c:f>Sheet1!$B$2:$B$5</c:f>
              <c:numCache>
                <c:formatCode>0%</c:formatCode>
                <c:ptCount val="4"/>
                <c:pt idx="0">
                  <c:v>0.05</c:v>
                </c:pt>
                <c:pt idx="1">
                  <c:v>0.95</c:v>
                </c:pt>
              </c:numCache>
            </c:numRef>
          </c:val>
          <c:extLst>
            <c:ext xmlns:c16="http://schemas.microsoft.com/office/drawing/2014/chart" uri="{C3380CC4-5D6E-409C-BE32-E72D297353CC}">
              <c16:uniqueId val="{00000008-79F7-4AA2-8E02-36F3B324CD3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112190-F821-4662-B24E-E488B78AA5E2}" type="doc">
      <dgm:prSet loTypeId="urn:microsoft.com/office/officeart/2005/8/layout/pyramid1" loCatId="pyramid" qsTypeId="urn:microsoft.com/office/officeart/2005/8/quickstyle/simple1" qsCatId="simple" csTypeId="urn:microsoft.com/office/officeart/2005/8/colors/colorful5" csCatId="colorful" phldr="1"/>
      <dgm:spPr/>
    </dgm:pt>
    <dgm:pt modelId="{4FE81FEA-94BD-4BFD-9019-B592EAF16C33}">
      <dgm:prSet phldrT="[Text]"/>
      <dgm:spPr/>
      <dgm:t>
        <a:bodyPr/>
        <a:lstStyle/>
        <a:p>
          <a:r>
            <a:rPr lang="en-GB"/>
            <a:t>£</a:t>
          </a:r>
        </a:p>
      </dgm:t>
    </dgm:pt>
    <dgm:pt modelId="{D85A6C4A-7112-48B7-853A-6AEB465CE298}" type="parTrans" cxnId="{FDF9B9EB-B825-4A29-A6AF-A974FCABC1D4}">
      <dgm:prSet/>
      <dgm:spPr/>
      <dgm:t>
        <a:bodyPr/>
        <a:lstStyle/>
        <a:p>
          <a:endParaRPr lang="en-GB"/>
        </a:p>
      </dgm:t>
    </dgm:pt>
    <dgm:pt modelId="{319B1C07-B604-403F-9BCD-8182CF610CEC}" type="sibTrans" cxnId="{FDF9B9EB-B825-4A29-A6AF-A974FCABC1D4}">
      <dgm:prSet/>
      <dgm:spPr/>
      <dgm:t>
        <a:bodyPr/>
        <a:lstStyle/>
        <a:p>
          <a:endParaRPr lang="en-GB"/>
        </a:p>
      </dgm:t>
    </dgm:pt>
    <dgm:pt modelId="{01095256-3E53-41D2-85E3-39AB29ACD657}">
      <dgm:prSet phldrT="[Text]"/>
      <dgm:spPr/>
      <dgm:t>
        <a:bodyPr/>
        <a:lstStyle/>
        <a:p>
          <a:r>
            <a:rPr lang="en-GB"/>
            <a:t>Safety</a:t>
          </a:r>
        </a:p>
      </dgm:t>
    </dgm:pt>
    <dgm:pt modelId="{8C207B05-1A7E-470C-AA85-126B8B046713}" type="parTrans" cxnId="{2AF295E1-EB88-49FA-A8A4-653426CDC48E}">
      <dgm:prSet/>
      <dgm:spPr/>
      <dgm:t>
        <a:bodyPr/>
        <a:lstStyle/>
        <a:p>
          <a:endParaRPr lang="en-GB"/>
        </a:p>
      </dgm:t>
    </dgm:pt>
    <dgm:pt modelId="{BCCEDC12-99F8-404C-B2CC-98DC878C6001}" type="sibTrans" cxnId="{2AF295E1-EB88-49FA-A8A4-653426CDC48E}">
      <dgm:prSet/>
      <dgm:spPr/>
      <dgm:t>
        <a:bodyPr/>
        <a:lstStyle/>
        <a:p>
          <a:endParaRPr lang="en-GB"/>
        </a:p>
      </dgm:t>
    </dgm:pt>
    <dgm:pt modelId="{B190E2D6-D8F3-4E1F-946D-5CA040100CF8}">
      <dgm:prSet phldrT="[Text]"/>
      <dgm:spPr/>
      <dgm:t>
        <a:bodyPr/>
        <a:lstStyle/>
        <a:p>
          <a:r>
            <a:rPr lang="en-GB"/>
            <a:t>Culture</a:t>
          </a:r>
        </a:p>
      </dgm:t>
    </dgm:pt>
    <dgm:pt modelId="{7BDA0859-7B06-4C81-BD1B-E6BC18DE4A01}" type="parTrans" cxnId="{CE922866-7E68-4FE6-9FE9-556F8853D451}">
      <dgm:prSet/>
      <dgm:spPr/>
      <dgm:t>
        <a:bodyPr/>
        <a:lstStyle/>
        <a:p>
          <a:endParaRPr lang="en-GB"/>
        </a:p>
      </dgm:t>
    </dgm:pt>
    <dgm:pt modelId="{480C4F59-2723-4661-84AB-530416866E4E}" type="sibTrans" cxnId="{CE922866-7E68-4FE6-9FE9-556F8853D451}">
      <dgm:prSet/>
      <dgm:spPr/>
      <dgm:t>
        <a:bodyPr/>
        <a:lstStyle/>
        <a:p>
          <a:endParaRPr lang="en-GB"/>
        </a:p>
      </dgm:t>
    </dgm:pt>
    <dgm:pt modelId="{1541FF58-CE62-4CA7-837C-8C852DD6F824}" type="pres">
      <dgm:prSet presAssocID="{FC112190-F821-4662-B24E-E488B78AA5E2}" presName="Name0" presStyleCnt="0">
        <dgm:presLayoutVars>
          <dgm:dir/>
          <dgm:animLvl val="lvl"/>
          <dgm:resizeHandles val="exact"/>
        </dgm:presLayoutVars>
      </dgm:prSet>
      <dgm:spPr/>
    </dgm:pt>
    <dgm:pt modelId="{A38AC27F-F3C6-4966-9373-9B66C8FA34AC}" type="pres">
      <dgm:prSet presAssocID="{4FE81FEA-94BD-4BFD-9019-B592EAF16C33}" presName="Name8" presStyleCnt="0"/>
      <dgm:spPr/>
    </dgm:pt>
    <dgm:pt modelId="{07BD3844-14DD-45DA-A02C-C8EF49A09BFE}" type="pres">
      <dgm:prSet presAssocID="{4FE81FEA-94BD-4BFD-9019-B592EAF16C33}" presName="level" presStyleLbl="node1" presStyleIdx="0" presStyleCnt="3" custLinFactNeighborX="-647" custLinFactNeighborY="793">
        <dgm:presLayoutVars>
          <dgm:chMax val="1"/>
          <dgm:bulletEnabled val="1"/>
        </dgm:presLayoutVars>
      </dgm:prSet>
      <dgm:spPr/>
      <dgm:t>
        <a:bodyPr/>
        <a:lstStyle/>
        <a:p>
          <a:endParaRPr lang="en-US"/>
        </a:p>
      </dgm:t>
    </dgm:pt>
    <dgm:pt modelId="{AD35801E-7C2E-4366-9948-A8B652D65A31}" type="pres">
      <dgm:prSet presAssocID="{4FE81FEA-94BD-4BFD-9019-B592EAF16C33}" presName="levelTx" presStyleLbl="revTx" presStyleIdx="0" presStyleCnt="0">
        <dgm:presLayoutVars>
          <dgm:chMax val="1"/>
          <dgm:bulletEnabled val="1"/>
        </dgm:presLayoutVars>
      </dgm:prSet>
      <dgm:spPr/>
      <dgm:t>
        <a:bodyPr/>
        <a:lstStyle/>
        <a:p>
          <a:endParaRPr lang="en-US"/>
        </a:p>
      </dgm:t>
    </dgm:pt>
    <dgm:pt modelId="{FA98A4D2-22D0-4D86-B209-524139C5C2BB}" type="pres">
      <dgm:prSet presAssocID="{01095256-3E53-41D2-85E3-39AB29ACD657}" presName="Name8" presStyleCnt="0"/>
      <dgm:spPr/>
    </dgm:pt>
    <dgm:pt modelId="{0D310A20-29BB-4342-A954-7F8EBBD60771}" type="pres">
      <dgm:prSet presAssocID="{01095256-3E53-41D2-85E3-39AB29ACD657}" presName="level" presStyleLbl="node1" presStyleIdx="1" presStyleCnt="3">
        <dgm:presLayoutVars>
          <dgm:chMax val="1"/>
          <dgm:bulletEnabled val="1"/>
        </dgm:presLayoutVars>
      </dgm:prSet>
      <dgm:spPr/>
      <dgm:t>
        <a:bodyPr/>
        <a:lstStyle/>
        <a:p>
          <a:endParaRPr lang="en-US"/>
        </a:p>
      </dgm:t>
    </dgm:pt>
    <dgm:pt modelId="{DD53EAB2-4212-47A2-A8A3-7F31C4CE3FC1}" type="pres">
      <dgm:prSet presAssocID="{01095256-3E53-41D2-85E3-39AB29ACD657}" presName="levelTx" presStyleLbl="revTx" presStyleIdx="0" presStyleCnt="0">
        <dgm:presLayoutVars>
          <dgm:chMax val="1"/>
          <dgm:bulletEnabled val="1"/>
        </dgm:presLayoutVars>
      </dgm:prSet>
      <dgm:spPr/>
      <dgm:t>
        <a:bodyPr/>
        <a:lstStyle/>
        <a:p>
          <a:endParaRPr lang="en-US"/>
        </a:p>
      </dgm:t>
    </dgm:pt>
    <dgm:pt modelId="{D2A85430-475C-454F-B195-8D24D540EE76}" type="pres">
      <dgm:prSet presAssocID="{B190E2D6-D8F3-4E1F-946D-5CA040100CF8}" presName="Name8" presStyleCnt="0"/>
      <dgm:spPr/>
    </dgm:pt>
    <dgm:pt modelId="{2780F9FE-CD98-4DFC-BF44-0EA4557805ED}" type="pres">
      <dgm:prSet presAssocID="{B190E2D6-D8F3-4E1F-946D-5CA040100CF8}" presName="level" presStyleLbl="node1" presStyleIdx="2" presStyleCnt="3">
        <dgm:presLayoutVars>
          <dgm:chMax val="1"/>
          <dgm:bulletEnabled val="1"/>
        </dgm:presLayoutVars>
      </dgm:prSet>
      <dgm:spPr/>
      <dgm:t>
        <a:bodyPr/>
        <a:lstStyle/>
        <a:p>
          <a:endParaRPr lang="en-US"/>
        </a:p>
      </dgm:t>
    </dgm:pt>
    <dgm:pt modelId="{DFA72BEC-1F52-4E24-ADAE-B42A892E2894}" type="pres">
      <dgm:prSet presAssocID="{B190E2D6-D8F3-4E1F-946D-5CA040100CF8}" presName="levelTx" presStyleLbl="revTx" presStyleIdx="0" presStyleCnt="0">
        <dgm:presLayoutVars>
          <dgm:chMax val="1"/>
          <dgm:bulletEnabled val="1"/>
        </dgm:presLayoutVars>
      </dgm:prSet>
      <dgm:spPr/>
      <dgm:t>
        <a:bodyPr/>
        <a:lstStyle/>
        <a:p>
          <a:endParaRPr lang="en-US"/>
        </a:p>
      </dgm:t>
    </dgm:pt>
  </dgm:ptLst>
  <dgm:cxnLst>
    <dgm:cxn modelId="{2AF295E1-EB88-49FA-A8A4-653426CDC48E}" srcId="{FC112190-F821-4662-B24E-E488B78AA5E2}" destId="{01095256-3E53-41D2-85E3-39AB29ACD657}" srcOrd="1" destOrd="0" parTransId="{8C207B05-1A7E-470C-AA85-126B8B046713}" sibTransId="{BCCEDC12-99F8-404C-B2CC-98DC878C6001}"/>
    <dgm:cxn modelId="{82F6D159-0CDD-414C-B26E-2E0B23300B0A}" type="presOf" srcId="{01095256-3E53-41D2-85E3-39AB29ACD657}" destId="{DD53EAB2-4212-47A2-A8A3-7F31C4CE3FC1}" srcOrd="1" destOrd="0" presId="urn:microsoft.com/office/officeart/2005/8/layout/pyramid1"/>
    <dgm:cxn modelId="{5293D900-1305-4401-A55E-7E0F6C0B90EE}" type="presOf" srcId="{4FE81FEA-94BD-4BFD-9019-B592EAF16C33}" destId="{07BD3844-14DD-45DA-A02C-C8EF49A09BFE}" srcOrd="0" destOrd="0" presId="urn:microsoft.com/office/officeart/2005/8/layout/pyramid1"/>
    <dgm:cxn modelId="{A6E7C859-9EA9-4A8E-AB53-2DBCE9331CFF}" type="presOf" srcId="{4FE81FEA-94BD-4BFD-9019-B592EAF16C33}" destId="{AD35801E-7C2E-4366-9948-A8B652D65A31}" srcOrd="1" destOrd="0" presId="urn:microsoft.com/office/officeart/2005/8/layout/pyramid1"/>
    <dgm:cxn modelId="{820F0162-0149-4DE8-B171-9FBC37659ADF}" type="presOf" srcId="{FC112190-F821-4662-B24E-E488B78AA5E2}" destId="{1541FF58-CE62-4CA7-837C-8C852DD6F824}" srcOrd="0" destOrd="0" presId="urn:microsoft.com/office/officeart/2005/8/layout/pyramid1"/>
    <dgm:cxn modelId="{92916F14-F172-4E4B-AEB8-5A08C7D799D3}" type="presOf" srcId="{B190E2D6-D8F3-4E1F-946D-5CA040100CF8}" destId="{2780F9FE-CD98-4DFC-BF44-0EA4557805ED}" srcOrd="0" destOrd="0" presId="urn:microsoft.com/office/officeart/2005/8/layout/pyramid1"/>
    <dgm:cxn modelId="{CE922866-7E68-4FE6-9FE9-556F8853D451}" srcId="{FC112190-F821-4662-B24E-E488B78AA5E2}" destId="{B190E2D6-D8F3-4E1F-946D-5CA040100CF8}" srcOrd="2" destOrd="0" parTransId="{7BDA0859-7B06-4C81-BD1B-E6BC18DE4A01}" sibTransId="{480C4F59-2723-4661-84AB-530416866E4E}"/>
    <dgm:cxn modelId="{31B0D28E-DD22-4355-8AC2-ABBB13DD59D3}" type="presOf" srcId="{01095256-3E53-41D2-85E3-39AB29ACD657}" destId="{0D310A20-29BB-4342-A954-7F8EBBD60771}" srcOrd="0" destOrd="0" presId="urn:microsoft.com/office/officeart/2005/8/layout/pyramid1"/>
    <dgm:cxn modelId="{6D3B4174-695F-4469-AA84-D78AE5EF614A}" type="presOf" srcId="{B190E2D6-D8F3-4E1F-946D-5CA040100CF8}" destId="{DFA72BEC-1F52-4E24-ADAE-B42A892E2894}" srcOrd="1" destOrd="0" presId="urn:microsoft.com/office/officeart/2005/8/layout/pyramid1"/>
    <dgm:cxn modelId="{FDF9B9EB-B825-4A29-A6AF-A974FCABC1D4}" srcId="{FC112190-F821-4662-B24E-E488B78AA5E2}" destId="{4FE81FEA-94BD-4BFD-9019-B592EAF16C33}" srcOrd="0" destOrd="0" parTransId="{D85A6C4A-7112-48B7-853A-6AEB465CE298}" sibTransId="{319B1C07-B604-403F-9BCD-8182CF610CEC}"/>
    <dgm:cxn modelId="{AE1DB6A7-3FB5-4ECE-8A33-A955BBEF1FE7}" type="presParOf" srcId="{1541FF58-CE62-4CA7-837C-8C852DD6F824}" destId="{A38AC27F-F3C6-4966-9373-9B66C8FA34AC}" srcOrd="0" destOrd="0" presId="urn:microsoft.com/office/officeart/2005/8/layout/pyramid1"/>
    <dgm:cxn modelId="{3C16C6DF-31A9-46BC-98D4-102DC6208045}" type="presParOf" srcId="{A38AC27F-F3C6-4966-9373-9B66C8FA34AC}" destId="{07BD3844-14DD-45DA-A02C-C8EF49A09BFE}" srcOrd="0" destOrd="0" presId="urn:microsoft.com/office/officeart/2005/8/layout/pyramid1"/>
    <dgm:cxn modelId="{4322661A-2FD4-44A1-83AF-7C8288336250}" type="presParOf" srcId="{A38AC27F-F3C6-4966-9373-9B66C8FA34AC}" destId="{AD35801E-7C2E-4366-9948-A8B652D65A31}" srcOrd="1" destOrd="0" presId="urn:microsoft.com/office/officeart/2005/8/layout/pyramid1"/>
    <dgm:cxn modelId="{A93598EB-2C53-4931-9726-6C1FE2EAB207}" type="presParOf" srcId="{1541FF58-CE62-4CA7-837C-8C852DD6F824}" destId="{FA98A4D2-22D0-4D86-B209-524139C5C2BB}" srcOrd="1" destOrd="0" presId="urn:microsoft.com/office/officeart/2005/8/layout/pyramid1"/>
    <dgm:cxn modelId="{5A9B0338-5D27-4526-9BDD-AE21EF41ADDD}" type="presParOf" srcId="{FA98A4D2-22D0-4D86-B209-524139C5C2BB}" destId="{0D310A20-29BB-4342-A954-7F8EBBD60771}" srcOrd="0" destOrd="0" presId="urn:microsoft.com/office/officeart/2005/8/layout/pyramid1"/>
    <dgm:cxn modelId="{8D7AAF75-80D7-44A4-B615-2A039905E7E2}" type="presParOf" srcId="{FA98A4D2-22D0-4D86-B209-524139C5C2BB}" destId="{DD53EAB2-4212-47A2-A8A3-7F31C4CE3FC1}" srcOrd="1" destOrd="0" presId="urn:microsoft.com/office/officeart/2005/8/layout/pyramid1"/>
    <dgm:cxn modelId="{33222D86-233D-4EA3-8621-B5F5103D33CB}" type="presParOf" srcId="{1541FF58-CE62-4CA7-837C-8C852DD6F824}" destId="{D2A85430-475C-454F-B195-8D24D540EE76}" srcOrd="2" destOrd="0" presId="urn:microsoft.com/office/officeart/2005/8/layout/pyramid1"/>
    <dgm:cxn modelId="{1CEB03D9-D2F1-4B99-A5B5-5B6F151C913D}" type="presParOf" srcId="{D2A85430-475C-454F-B195-8D24D540EE76}" destId="{2780F9FE-CD98-4DFC-BF44-0EA4557805ED}" srcOrd="0" destOrd="0" presId="urn:microsoft.com/office/officeart/2005/8/layout/pyramid1"/>
    <dgm:cxn modelId="{105F1D91-ABE2-49E8-B126-45FE658AFFD4}" type="presParOf" srcId="{D2A85430-475C-454F-B195-8D24D540EE76}" destId="{DFA72BEC-1F52-4E24-ADAE-B42A892E289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7A7C54-3C38-4544-8AAE-0F035CCDFBA8}"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BB7C847-D81E-4262-A75B-A2A178E355E6}">
      <dgm:prSet/>
      <dgm:spPr/>
      <dgm:t>
        <a:bodyPr/>
        <a:lstStyle/>
        <a:p>
          <a:endParaRPr lang="en-US"/>
        </a:p>
      </dgm:t>
    </dgm:pt>
    <dgm:pt modelId="{59C60448-7A82-4ADB-B3CA-248F5AB535B6}" type="parTrans" cxnId="{52275112-F8BE-4FC7-AB45-AD38554B756A}">
      <dgm:prSet/>
      <dgm:spPr/>
      <dgm:t>
        <a:bodyPr/>
        <a:lstStyle/>
        <a:p>
          <a:endParaRPr lang="en-US"/>
        </a:p>
      </dgm:t>
    </dgm:pt>
    <dgm:pt modelId="{8EB89FD3-C40C-4588-8731-81627CA51F58}" type="sibTrans" cxnId="{52275112-F8BE-4FC7-AB45-AD38554B756A}">
      <dgm:prSet/>
      <dgm:spPr/>
      <dgm:t>
        <a:bodyPr/>
        <a:lstStyle/>
        <a:p>
          <a:endParaRPr lang="en-US"/>
        </a:p>
      </dgm:t>
    </dgm:pt>
    <dgm:pt modelId="{FE180593-8395-4906-B2EA-24D9C15F0804}">
      <dgm:prSet/>
      <dgm:spPr/>
      <dgm:t>
        <a:bodyPr/>
        <a:lstStyle/>
        <a:p>
          <a:endParaRPr lang="en-US"/>
        </a:p>
      </dgm:t>
    </dgm:pt>
    <dgm:pt modelId="{41852116-5ADD-4381-81A8-50AA3A6904A2}" type="parTrans" cxnId="{455CE990-44DC-43DF-87E1-D18C745DC66B}">
      <dgm:prSet/>
      <dgm:spPr/>
      <dgm:t>
        <a:bodyPr/>
        <a:lstStyle/>
        <a:p>
          <a:endParaRPr lang="en-US"/>
        </a:p>
      </dgm:t>
    </dgm:pt>
    <dgm:pt modelId="{07DBC290-2EC6-4A55-89F5-946CA6C541F2}" type="sibTrans" cxnId="{455CE990-44DC-43DF-87E1-D18C745DC66B}">
      <dgm:prSet/>
      <dgm:spPr/>
      <dgm:t>
        <a:bodyPr/>
        <a:lstStyle/>
        <a:p>
          <a:endParaRPr lang="en-US"/>
        </a:p>
      </dgm:t>
    </dgm:pt>
    <dgm:pt modelId="{EF3185CE-54B4-44DE-A887-FB1BFDEDF138}">
      <dgm:prSet/>
      <dgm:spPr/>
      <dgm:t>
        <a:bodyPr/>
        <a:lstStyle/>
        <a:p>
          <a:endParaRPr lang="en-US"/>
        </a:p>
      </dgm:t>
    </dgm:pt>
    <dgm:pt modelId="{F32D0893-6295-4257-9E78-B1B8F3362D1A}" type="parTrans" cxnId="{F1867DD4-D78F-4F6E-A2D5-0DE71BC37384}">
      <dgm:prSet/>
      <dgm:spPr/>
      <dgm:t>
        <a:bodyPr/>
        <a:lstStyle/>
        <a:p>
          <a:endParaRPr lang="en-US"/>
        </a:p>
      </dgm:t>
    </dgm:pt>
    <dgm:pt modelId="{28CD1A04-8BDA-4981-AA21-C84AAEBF3AC1}" type="sibTrans" cxnId="{F1867DD4-D78F-4F6E-A2D5-0DE71BC37384}">
      <dgm:prSet/>
      <dgm:spPr/>
      <dgm:t>
        <a:bodyPr/>
        <a:lstStyle/>
        <a:p>
          <a:endParaRPr lang="en-US"/>
        </a:p>
      </dgm:t>
    </dgm:pt>
    <dgm:pt modelId="{CB5E8D25-098A-4B49-881A-88E737AD4721}">
      <dgm:prSet/>
      <dgm:spPr/>
      <dgm:t>
        <a:bodyPr/>
        <a:lstStyle/>
        <a:p>
          <a:endParaRPr lang="en-US"/>
        </a:p>
      </dgm:t>
    </dgm:pt>
    <dgm:pt modelId="{F01DABC7-EFB1-454C-9B9D-5E86C5F1A167}" type="parTrans" cxnId="{E1657264-3AF3-4A9E-A14B-D83B4D77C6F7}">
      <dgm:prSet/>
      <dgm:spPr/>
      <dgm:t>
        <a:bodyPr/>
        <a:lstStyle/>
        <a:p>
          <a:endParaRPr lang="en-US"/>
        </a:p>
      </dgm:t>
    </dgm:pt>
    <dgm:pt modelId="{86597B71-EEAE-40AB-BC45-FD3546A65A50}" type="sibTrans" cxnId="{E1657264-3AF3-4A9E-A14B-D83B4D77C6F7}">
      <dgm:prSet/>
      <dgm:spPr/>
      <dgm:t>
        <a:bodyPr/>
        <a:lstStyle/>
        <a:p>
          <a:endParaRPr lang="en-US"/>
        </a:p>
      </dgm:t>
    </dgm:pt>
    <dgm:pt modelId="{DA7DA069-C37B-4181-9FB2-0B696BE33DDC}">
      <dgm:prSet/>
      <dgm:spPr/>
      <dgm:t>
        <a:bodyPr/>
        <a:lstStyle/>
        <a:p>
          <a:endParaRPr lang="en-US"/>
        </a:p>
      </dgm:t>
    </dgm:pt>
    <dgm:pt modelId="{52B1EC42-4783-4BDD-879A-6F629C08FB51}" type="parTrans" cxnId="{6E679C6A-7063-4597-83D2-3B6B0F6AA6A7}">
      <dgm:prSet/>
      <dgm:spPr/>
      <dgm:t>
        <a:bodyPr/>
        <a:lstStyle/>
        <a:p>
          <a:endParaRPr lang="en-US"/>
        </a:p>
      </dgm:t>
    </dgm:pt>
    <dgm:pt modelId="{E9BEA613-E18F-4306-8838-A2308A47C195}" type="sibTrans" cxnId="{6E679C6A-7063-4597-83D2-3B6B0F6AA6A7}">
      <dgm:prSet/>
      <dgm:spPr/>
      <dgm:t>
        <a:bodyPr/>
        <a:lstStyle/>
        <a:p>
          <a:endParaRPr lang="en-US"/>
        </a:p>
      </dgm:t>
    </dgm:pt>
    <dgm:pt modelId="{16D87117-002D-4B46-AE85-E4277FDA03FF}">
      <dgm:prSet/>
      <dgm:spPr/>
      <dgm:t>
        <a:bodyPr/>
        <a:lstStyle/>
        <a:p>
          <a:endParaRPr lang="en-US"/>
        </a:p>
      </dgm:t>
    </dgm:pt>
    <dgm:pt modelId="{89D118F1-9579-4A8D-878A-B2CC31382086}" type="parTrans" cxnId="{830076A1-B58B-4DD8-BFBE-327E9DDA9E7D}">
      <dgm:prSet/>
      <dgm:spPr/>
      <dgm:t>
        <a:bodyPr/>
        <a:lstStyle/>
        <a:p>
          <a:endParaRPr lang="en-US"/>
        </a:p>
      </dgm:t>
    </dgm:pt>
    <dgm:pt modelId="{D64E605E-41C9-40C4-91E3-8C4C3A2211A5}" type="sibTrans" cxnId="{830076A1-B58B-4DD8-BFBE-327E9DDA9E7D}">
      <dgm:prSet/>
      <dgm:spPr/>
      <dgm:t>
        <a:bodyPr/>
        <a:lstStyle/>
        <a:p>
          <a:endParaRPr lang="en-US"/>
        </a:p>
      </dgm:t>
    </dgm:pt>
    <dgm:pt modelId="{6E04DB7F-0BFE-474A-A8B1-EC323EE507CB}">
      <dgm:prSet/>
      <dgm:spPr/>
      <dgm:t>
        <a:bodyPr/>
        <a:lstStyle/>
        <a:p>
          <a:pPr rtl="0"/>
          <a:r>
            <a:rPr lang="en-GB">
              <a:latin typeface="Arial" panose="020B0604020202020204"/>
            </a:rPr>
            <a:t>Champion people who speak up</a:t>
          </a:r>
          <a:r>
            <a:rPr lang="en-GB"/>
            <a:t> through the network of </a:t>
          </a:r>
          <a:r>
            <a:rPr lang="en-GB">
              <a:latin typeface="Arial" panose="020B0604020202020204"/>
            </a:rPr>
            <a:t>Freedom to Speak up Guardians</a:t>
          </a:r>
          <a:endParaRPr lang="en-GB"/>
        </a:p>
      </dgm:t>
    </dgm:pt>
    <dgm:pt modelId="{E4D4F471-C580-4AF5-9DE9-57EBBB764B0A}" type="parTrans" cxnId="{3B493187-FB7D-4D87-8A4E-D5D8ACF8E6DD}">
      <dgm:prSet/>
      <dgm:spPr/>
      <dgm:t>
        <a:bodyPr/>
        <a:lstStyle/>
        <a:p>
          <a:endParaRPr lang="en-GB"/>
        </a:p>
      </dgm:t>
    </dgm:pt>
    <dgm:pt modelId="{E61A2DC8-29AA-4E2C-8068-AE9729391F2F}" type="sibTrans" cxnId="{3B493187-FB7D-4D87-8A4E-D5D8ACF8E6DD}">
      <dgm:prSet/>
      <dgm:spPr/>
      <dgm:t>
        <a:bodyPr/>
        <a:lstStyle/>
        <a:p>
          <a:endParaRPr lang="en-GB"/>
        </a:p>
      </dgm:t>
    </dgm:pt>
    <dgm:pt modelId="{B8708AD1-36F5-4AB3-AB73-4BA090C1F4FA}">
      <dgm:prSet/>
      <dgm:spPr/>
      <dgm:t>
        <a:bodyPr/>
        <a:lstStyle/>
        <a:p>
          <a:r>
            <a:rPr lang="en-GB"/>
            <a:t>Training, guidance and support to guardians</a:t>
          </a:r>
        </a:p>
      </dgm:t>
    </dgm:pt>
    <dgm:pt modelId="{891FBDEA-6A26-49B4-86FB-73ED91F0A573}" type="parTrans" cxnId="{874E45C6-562D-4BFA-A7B9-F22463FDD5D1}">
      <dgm:prSet/>
      <dgm:spPr/>
      <dgm:t>
        <a:bodyPr/>
        <a:lstStyle/>
        <a:p>
          <a:endParaRPr lang="en-GB"/>
        </a:p>
      </dgm:t>
    </dgm:pt>
    <dgm:pt modelId="{1A7DE6F4-3B88-429D-99C5-5847079C9AA2}" type="sibTrans" cxnId="{874E45C6-562D-4BFA-A7B9-F22463FDD5D1}">
      <dgm:prSet/>
      <dgm:spPr/>
      <dgm:t>
        <a:bodyPr/>
        <a:lstStyle/>
        <a:p>
          <a:endParaRPr lang="en-GB"/>
        </a:p>
      </dgm:t>
    </dgm:pt>
    <dgm:pt modelId="{DEDEA27D-C0E0-4324-82EB-0AAE1A4464EF}">
      <dgm:prSet/>
      <dgm:spPr/>
      <dgm:t>
        <a:bodyPr/>
        <a:lstStyle/>
        <a:p>
          <a:r>
            <a:rPr lang="en-GB"/>
            <a:t>Case reviews</a:t>
          </a:r>
        </a:p>
      </dgm:t>
    </dgm:pt>
    <dgm:pt modelId="{FC7D2ECD-E0E0-45FC-AF9A-1154E260CEC1}" type="parTrans" cxnId="{1E901B13-8AD1-4F16-80A6-2239F9A0C121}">
      <dgm:prSet/>
      <dgm:spPr/>
      <dgm:t>
        <a:bodyPr/>
        <a:lstStyle/>
        <a:p>
          <a:endParaRPr lang="en-GB"/>
        </a:p>
      </dgm:t>
    </dgm:pt>
    <dgm:pt modelId="{D6852CF2-3D13-4B79-80D2-668AF14BE952}" type="sibTrans" cxnId="{1E901B13-8AD1-4F16-80A6-2239F9A0C121}">
      <dgm:prSet/>
      <dgm:spPr/>
      <dgm:t>
        <a:bodyPr/>
        <a:lstStyle/>
        <a:p>
          <a:endParaRPr lang="en-GB"/>
        </a:p>
      </dgm:t>
    </dgm:pt>
    <dgm:pt modelId="{29DAFF00-0EE9-4D9A-B91F-AAE39EDB7654}">
      <dgm:prSet/>
      <dgm:spPr/>
      <dgm:t>
        <a:bodyPr/>
        <a:lstStyle/>
        <a:p>
          <a:r>
            <a:rPr lang="en-GB"/>
            <a:t>Information and insights to organisations</a:t>
          </a:r>
        </a:p>
      </dgm:t>
    </dgm:pt>
    <dgm:pt modelId="{E90EF941-3A70-4546-9FC9-3F03EF174A78}" type="parTrans" cxnId="{5DB9ED78-2EEA-4867-A63A-94E34ECB61D3}">
      <dgm:prSet/>
      <dgm:spPr/>
      <dgm:t>
        <a:bodyPr/>
        <a:lstStyle/>
        <a:p>
          <a:endParaRPr lang="en-GB"/>
        </a:p>
      </dgm:t>
    </dgm:pt>
    <dgm:pt modelId="{0073B9CA-B9CE-4620-AFEF-1F3A4BD72A7D}" type="sibTrans" cxnId="{5DB9ED78-2EEA-4867-A63A-94E34ECB61D3}">
      <dgm:prSet/>
      <dgm:spPr/>
      <dgm:t>
        <a:bodyPr/>
        <a:lstStyle/>
        <a:p>
          <a:endParaRPr lang="en-GB"/>
        </a:p>
      </dgm:t>
    </dgm:pt>
    <dgm:pt modelId="{7C51BFC5-A46F-4E62-886E-EB9461CD5BB0}">
      <dgm:prSet/>
      <dgm:spPr/>
      <dgm:t>
        <a:bodyPr/>
        <a:lstStyle/>
        <a:p>
          <a:r>
            <a:rPr lang="en-GB"/>
            <a:t>Support and challenge to the system</a:t>
          </a:r>
        </a:p>
      </dgm:t>
    </dgm:pt>
    <dgm:pt modelId="{EA6870C5-A8B3-4A93-B9C4-3DF195261045}" type="parTrans" cxnId="{36F3B49D-3C97-4512-8B58-8E2C01B0F6E2}">
      <dgm:prSet/>
      <dgm:spPr/>
      <dgm:t>
        <a:bodyPr/>
        <a:lstStyle/>
        <a:p>
          <a:endParaRPr lang="en-GB"/>
        </a:p>
      </dgm:t>
    </dgm:pt>
    <dgm:pt modelId="{330CF4F7-C903-492C-88E9-BF0051272B71}" type="sibTrans" cxnId="{36F3B49D-3C97-4512-8B58-8E2C01B0F6E2}">
      <dgm:prSet/>
      <dgm:spPr/>
      <dgm:t>
        <a:bodyPr/>
        <a:lstStyle/>
        <a:p>
          <a:endParaRPr lang="en-GB"/>
        </a:p>
      </dgm:t>
    </dgm:pt>
    <dgm:pt modelId="{FDF852C4-5E5D-4063-BC6C-273E9D51F0F7}">
      <dgm:prSet/>
      <dgm:spPr/>
      <dgm:t>
        <a:bodyPr/>
        <a:lstStyle/>
        <a:p>
          <a:pPr rtl="0"/>
          <a:r>
            <a:rPr lang="en-GB"/>
            <a:t>Training for workers, managers and leaders</a:t>
          </a:r>
          <a:r>
            <a:rPr lang="en-GB">
              <a:latin typeface="Arial" panose="020B0604020202020204"/>
            </a:rPr>
            <a:t> planned</a:t>
          </a:r>
          <a:endParaRPr lang="en-GB"/>
        </a:p>
      </dgm:t>
    </dgm:pt>
    <dgm:pt modelId="{1CD1AA3D-567D-4F71-919F-76B56F29C217}" type="parTrans" cxnId="{C567F08F-2530-4D73-B56E-43BC527E2F8B}">
      <dgm:prSet/>
      <dgm:spPr/>
      <dgm:t>
        <a:bodyPr/>
        <a:lstStyle/>
        <a:p>
          <a:endParaRPr lang="en-GB"/>
        </a:p>
      </dgm:t>
    </dgm:pt>
    <dgm:pt modelId="{58837A30-7421-4435-B0A1-507194D300E7}" type="sibTrans" cxnId="{C567F08F-2530-4D73-B56E-43BC527E2F8B}">
      <dgm:prSet/>
      <dgm:spPr/>
      <dgm:t>
        <a:bodyPr/>
        <a:lstStyle/>
        <a:p>
          <a:endParaRPr lang="en-GB"/>
        </a:p>
      </dgm:t>
    </dgm:pt>
    <dgm:pt modelId="{C3F894CA-1CEC-4F7A-8D3B-1106515D3851}" type="pres">
      <dgm:prSet presAssocID="{837A7C54-3C38-4544-8AAE-0F035CCDFBA8}" presName="linearFlow" presStyleCnt="0">
        <dgm:presLayoutVars>
          <dgm:dir/>
          <dgm:animLvl val="lvl"/>
          <dgm:resizeHandles val="exact"/>
        </dgm:presLayoutVars>
      </dgm:prSet>
      <dgm:spPr/>
      <dgm:t>
        <a:bodyPr/>
        <a:lstStyle/>
        <a:p>
          <a:endParaRPr lang="en-US"/>
        </a:p>
      </dgm:t>
    </dgm:pt>
    <dgm:pt modelId="{FF23A6E5-805D-4CB1-8969-C4766C0B0844}" type="pres">
      <dgm:prSet presAssocID="{1BB7C847-D81E-4262-A75B-A2A178E355E6}" presName="composite" presStyleCnt="0"/>
      <dgm:spPr/>
    </dgm:pt>
    <dgm:pt modelId="{2FEBEB9D-2DC4-4BCC-B576-7B0EAA779352}" type="pres">
      <dgm:prSet presAssocID="{1BB7C847-D81E-4262-A75B-A2A178E355E6}" presName="parentText" presStyleLbl="alignNode1" presStyleIdx="0" presStyleCnt="6">
        <dgm:presLayoutVars>
          <dgm:chMax val="1"/>
          <dgm:bulletEnabled val="1"/>
        </dgm:presLayoutVars>
      </dgm:prSet>
      <dgm:spPr/>
      <dgm:t>
        <a:bodyPr/>
        <a:lstStyle/>
        <a:p>
          <a:endParaRPr lang="en-US"/>
        </a:p>
      </dgm:t>
    </dgm:pt>
    <dgm:pt modelId="{0A1447CE-A0B5-460D-A30C-11C0786126A7}" type="pres">
      <dgm:prSet presAssocID="{1BB7C847-D81E-4262-A75B-A2A178E355E6}" presName="descendantText" presStyleLbl="alignAcc1" presStyleIdx="0" presStyleCnt="6">
        <dgm:presLayoutVars>
          <dgm:bulletEnabled val="1"/>
        </dgm:presLayoutVars>
      </dgm:prSet>
      <dgm:spPr/>
      <dgm:t>
        <a:bodyPr/>
        <a:lstStyle/>
        <a:p>
          <a:endParaRPr lang="en-US"/>
        </a:p>
      </dgm:t>
    </dgm:pt>
    <dgm:pt modelId="{7D59A437-CDA5-48C7-9ABB-69291BDBFEBE}" type="pres">
      <dgm:prSet presAssocID="{8EB89FD3-C40C-4588-8731-81627CA51F58}" presName="sp" presStyleCnt="0"/>
      <dgm:spPr/>
    </dgm:pt>
    <dgm:pt modelId="{1711E7BA-9467-4048-8422-107B82C1FA95}" type="pres">
      <dgm:prSet presAssocID="{FE180593-8395-4906-B2EA-24D9C15F0804}" presName="composite" presStyleCnt="0"/>
      <dgm:spPr/>
    </dgm:pt>
    <dgm:pt modelId="{6FCA498E-7DFD-4CC1-94D1-7DC57B88E478}" type="pres">
      <dgm:prSet presAssocID="{FE180593-8395-4906-B2EA-24D9C15F0804}" presName="parentText" presStyleLbl="alignNode1" presStyleIdx="1" presStyleCnt="6">
        <dgm:presLayoutVars>
          <dgm:chMax val="1"/>
          <dgm:bulletEnabled val="1"/>
        </dgm:presLayoutVars>
      </dgm:prSet>
      <dgm:spPr/>
      <dgm:t>
        <a:bodyPr/>
        <a:lstStyle/>
        <a:p>
          <a:endParaRPr lang="en-US"/>
        </a:p>
      </dgm:t>
    </dgm:pt>
    <dgm:pt modelId="{9E3A7910-1598-4939-B668-AC3381E6B077}" type="pres">
      <dgm:prSet presAssocID="{FE180593-8395-4906-B2EA-24D9C15F0804}" presName="descendantText" presStyleLbl="alignAcc1" presStyleIdx="1" presStyleCnt="6">
        <dgm:presLayoutVars>
          <dgm:bulletEnabled val="1"/>
        </dgm:presLayoutVars>
      </dgm:prSet>
      <dgm:spPr/>
      <dgm:t>
        <a:bodyPr/>
        <a:lstStyle/>
        <a:p>
          <a:endParaRPr lang="en-US"/>
        </a:p>
      </dgm:t>
    </dgm:pt>
    <dgm:pt modelId="{9187BCB2-74FD-4F76-890A-6ADE98204997}" type="pres">
      <dgm:prSet presAssocID="{07DBC290-2EC6-4A55-89F5-946CA6C541F2}" presName="sp" presStyleCnt="0"/>
      <dgm:spPr/>
    </dgm:pt>
    <dgm:pt modelId="{E912A657-5589-4D88-B6EE-6D4E6856E037}" type="pres">
      <dgm:prSet presAssocID="{EF3185CE-54B4-44DE-A887-FB1BFDEDF138}" presName="composite" presStyleCnt="0"/>
      <dgm:spPr/>
    </dgm:pt>
    <dgm:pt modelId="{3C2F7F79-7BC7-4208-9C57-168C66B61FAC}" type="pres">
      <dgm:prSet presAssocID="{EF3185CE-54B4-44DE-A887-FB1BFDEDF138}" presName="parentText" presStyleLbl="alignNode1" presStyleIdx="2" presStyleCnt="6">
        <dgm:presLayoutVars>
          <dgm:chMax val="1"/>
          <dgm:bulletEnabled val="1"/>
        </dgm:presLayoutVars>
      </dgm:prSet>
      <dgm:spPr/>
      <dgm:t>
        <a:bodyPr/>
        <a:lstStyle/>
        <a:p>
          <a:endParaRPr lang="en-US"/>
        </a:p>
      </dgm:t>
    </dgm:pt>
    <dgm:pt modelId="{F056C251-1FC0-4B38-8A0F-3C52AD81D0D9}" type="pres">
      <dgm:prSet presAssocID="{EF3185CE-54B4-44DE-A887-FB1BFDEDF138}" presName="descendantText" presStyleLbl="alignAcc1" presStyleIdx="2" presStyleCnt="6">
        <dgm:presLayoutVars>
          <dgm:bulletEnabled val="1"/>
        </dgm:presLayoutVars>
      </dgm:prSet>
      <dgm:spPr/>
      <dgm:t>
        <a:bodyPr/>
        <a:lstStyle/>
        <a:p>
          <a:endParaRPr lang="en-US"/>
        </a:p>
      </dgm:t>
    </dgm:pt>
    <dgm:pt modelId="{36DB34B8-3A54-411B-ACEF-17846896E93D}" type="pres">
      <dgm:prSet presAssocID="{28CD1A04-8BDA-4981-AA21-C84AAEBF3AC1}" presName="sp" presStyleCnt="0"/>
      <dgm:spPr/>
    </dgm:pt>
    <dgm:pt modelId="{4B079175-E5E6-44F7-A3A5-CDDBCD3C413F}" type="pres">
      <dgm:prSet presAssocID="{CB5E8D25-098A-4B49-881A-88E737AD4721}" presName="composite" presStyleCnt="0"/>
      <dgm:spPr/>
    </dgm:pt>
    <dgm:pt modelId="{8753B611-14E8-4F9E-BE1D-703CBD68E1A5}" type="pres">
      <dgm:prSet presAssocID="{CB5E8D25-098A-4B49-881A-88E737AD4721}" presName="parentText" presStyleLbl="alignNode1" presStyleIdx="3" presStyleCnt="6">
        <dgm:presLayoutVars>
          <dgm:chMax val="1"/>
          <dgm:bulletEnabled val="1"/>
        </dgm:presLayoutVars>
      </dgm:prSet>
      <dgm:spPr/>
      <dgm:t>
        <a:bodyPr/>
        <a:lstStyle/>
        <a:p>
          <a:endParaRPr lang="en-US"/>
        </a:p>
      </dgm:t>
    </dgm:pt>
    <dgm:pt modelId="{91F44862-9E3C-4F8F-A3A3-6C2BF8497D99}" type="pres">
      <dgm:prSet presAssocID="{CB5E8D25-098A-4B49-881A-88E737AD4721}" presName="descendantText" presStyleLbl="alignAcc1" presStyleIdx="3" presStyleCnt="6">
        <dgm:presLayoutVars>
          <dgm:bulletEnabled val="1"/>
        </dgm:presLayoutVars>
      </dgm:prSet>
      <dgm:spPr/>
      <dgm:t>
        <a:bodyPr/>
        <a:lstStyle/>
        <a:p>
          <a:endParaRPr lang="en-US"/>
        </a:p>
      </dgm:t>
    </dgm:pt>
    <dgm:pt modelId="{CC2FD2F4-6974-4F45-BAAB-7FBCEBB72440}" type="pres">
      <dgm:prSet presAssocID="{86597B71-EEAE-40AB-BC45-FD3546A65A50}" presName="sp" presStyleCnt="0"/>
      <dgm:spPr/>
    </dgm:pt>
    <dgm:pt modelId="{FD02FFA1-B355-4FEB-B792-B5DCAD9AC118}" type="pres">
      <dgm:prSet presAssocID="{DA7DA069-C37B-4181-9FB2-0B696BE33DDC}" presName="composite" presStyleCnt="0"/>
      <dgm:spPr/>
    </dgm:pt>
    <dgm:pt modelId="{ED1AE43C-07EF-47C0-A3D4-407EFD25AE80}" type="pres">
      <dgm:prSet presAssocID="{DA7DA069-C37B-4181-9FB2-0B696BE33DDC}" presName="parentText" presStyleLbl="alignNode1" presStyleIdx="4" presStyleCnt="6" custLinFactNeighborY="0">
        <dgm:presLayoutVars>
          <dgm:chMax val="1"/>
          <dgm:bulletEnabled val="1"/>
        </dgm:presLayoutVars>
      </dgm:prSet>
      <dgm:spPr/>
      <dgm:t>
        <a:bodyPr/>
        <a:lstStyle/>
        <a:p>
          <a:endParaRPr lang="en-US"/>
        </a:p>
      </dgm:t>
    </dgm:pt>
    <dgm:pt modelId="{ABCB8FBC-8841-4569-A7B5-6B80E46DB805}" type="pres">
      <dgm:prSet presAssocID="{DA7DA069-C37B-4181-9FB2-0B696BE33DDC}" presName="descendantText" presStyleLbl="alignAcc1" presStyleIdx="4" presStyleCnt="6">
        <dgm:presLayoutVars>
          <dgm:bulletEnabled val="1"/>
        </dgm:presLayoutVars>
      </dgm:prSet>
      <dgm:spPr/>
      <dgm:t>
        <a:bodyPr/>
        <a:lstStyle/>
        <a:p>
          <a:endParaRPr lang="en-US"/>
        </a:p>
      </dgm:t>
    </dgm:pt>
    <dgm:pt modelId="{44CEE9E2-F9CE-4D41-A2FE-C08961744289}" type="pres">
      <dgm:prSet presAssocID="{E9BEA613-E18F-4306-8838-A2308A47C195}" presName="sp" presStyleCnt="0"/>
      <dgm:spPr/>
    </dgm:pt>
    <dgm:pt modelId="{11EA57BB-75A8-4258-A5E6-068A424DCD0D}" type="pres">
      <dgm:prSet presAssocID="{16D87117-002D-4B46-AE85-E4277FDA03FF}" presName="composite" presStyleCnt="0"/>
      <dgm:spPr/>
    </dgm:pt>
    <dgm:pt modelId="{3970C1A8-70B5-4F74-BD2E-BCD8AAF5834D}" type="pres">
      <dgm:prSet presAssocID="{16D87117-002D-4B46-AE85-E4277FDA03FF}" presName="parentText" presStyleLbl="alignNode1" presStyleIdx="5" presStyleCnt="6">
        <dgm:presLayoutVars>
          <dgm:chMax val="1"/>
          <dgm:bulletEnabled val="1"/>
        </dgm:presLayoutVars>
      </dgm:prSet>
      <dgm:spPr/>
      <dgm:t>
        <a:bodyPr/>
        <a:lstStyle/>
        <a:p>
          <a:endParaRPr lang="en-US"/>
        </a:p>
      </dgm:t>
    </dgm:pt>
    <dgm:pt modelId="{87013FA0-F11C-48E8-BCCC-E990F82F9009}" type="pres">
      <dgm:prSet presAssocID="{16D87117-002D-4B46-AE85-E4277FDA03FF}" presName="descendantText" presStyleLbl="alignAcc1" presStyleIdx="5" presStyleCnt="6">
        <dgm:presLayoutVars>
          <dgm:bulletEnabled val="1"/>
        </dgm:presLayoutVars>
      </dgm:prSet>
      <dgm:spPr/>
      <dgm:t>
        <a:bodyPr/>
        <a:lstStyle/>
        <a:p>
          <a:endParaRPr lang="en-US"/>
        </a:p>
      </dgm:t>
    </dgm:pt>
  </dgm:ptLst>
  <dgm:cxnLst>
    <dgm:cxn modelId="{5DB9ED78-2EEA-4867-A63A-94E34ECB61D3}" srcId="{CB5E8D25-098A-4B49-881A-88E737AD4721}" destId="{29DAFF00-0EE9-4D9A-B91F-AAE39EDB7654}" srcOrd="0" destOrd="0" parTransId="{E90EF941-3A70-4546-9FC9-3F03EF174A78}" sibTransId="{0073B9CA-B9CE-4620-AFEF-1F3A4BD72A7D}"/>
    <dgm:cxn modelId="{BA2BE455-A8CA-4CD8-9CA7-23DF6B7727A8}" type="presOf" srcId="{DEDEA27D-C0E0-4324-82EB-0AAE1A4464EF}" destId="{F056C251-1FC0-4B38-8A0F-3C52AD81D0D9}" srcOrd="0" destOrd="0" presId="urn:microsoft.com/office/officeart/2005/8/layout/chevron2"/>
    <dgm:cxn modelId="{08C5720E-7B5D-4474-BDC0-F88E4F91FA45}" type="presOf" srcId="{7C51BFC5-A46F-4E62-886E-EB9461CD5BB0}" destId="{ABCB8FBC-8841-4569-A7B5-6B80E46DB805}" srcOrd="0" destOrd="0" presId="urn:microsoft.com/office/officeart/2005/8/layout/chevron2"/>
    <dgm:cxn modelId="{3956E674-92A3-41BA-AE1E-1C63898B06B2}" type="presOf" srcId="{16D87117-002D-4B46-AE85-E4277FDA03FF}" destId="{3970C1A8-70B5-4F74-BD2E-BCD8AAF5834D}" srcOrd="0" destOrd="0" presId="urn:microsoft.com/office/officeart/2005/8/layout/chevron2"/>
    <dgm:cxn modelId="{874E45C6-562D-4BFA-A7B9-F22463FDD5D1}" srcId="{FE180593-8395-4906-B2EA-24D9C15F0804}" destId="{B8708AD1-36F5-4AB3-AB73-4BA090C1F4FA}" srcOrd="0" destOrd="0" parTransId="{891FBDEA-6A26-49B4-86FB-73ED91F0A573}" sibTransId="{1A7DE6F4-3B88-429D-99C5-5847079C9AA2}"/>
    <dgm:cxn modelId="{6E679C6A-7063-4597-83D2-3B6B0F6AA6A7}" srcId="{837A7C54-3C38-4544-8AAE-0F035CCDFBA8}" destId="{DA7DA069-C37B-4181-9FB2-0B696BE33DDC}" srcOrd="4" destOrd="0" parTransId="{52B1EC42-4783-4BDD-879A-6F629C08FB51}" sibTransId="{E9BEA613-E18F-4306-8838-A2308A47C195}"/>
    <dgm:cxn modelId="{1E901B13-8AD1-4F16-80A6-2239F9A0C121}" srcId="{EF3185CE-54B4-44DE-A887-FB1BFDEDF138}" destId="{DEDEA27D-C0E0-4324-82EB-0AAE1A4464EF}" srcOrd="0" destOrd="0" parTransId="{FC7D2ECD-E0E0-45FC-AF9A-1154E260CEC1}" sibTransId="{D6852CF2-3D13-4B79-80D2-668AF14BE952}"/>
    <dgm:cxn modelId="{F1867DD4-D78F-4F6E-A2D5-0DE71BC37384}" srcId="{837A7C54-3C38-4544-8AAE-0F035CCDFBA8}" destId="{EF3185CE-54B4-44DE-A887-FB1BFDEDF138}" srcOrd="2" destOrd="0" parTransId="{F32D0893-6295-4257-9E78-B1B8F3362D1A}" sibTransId="{28CD1A04-8BDA-4981-AA21-C84AAEBF3AC1}"/>
    <dgm:cxn modelId="{86D504AA-98FD-47C3-B04F-DF918F78D647}" type="presOf" srcId="{CB5E8D25-098A-4B49-881A-88E737AD4721}" destId="{8753B611-14E8-4F9E-BE1D-703CBD68E1A5}" srcOrd="0" destOrd="0" presId="urn:microsoft.com/office/officeart/2005/8/layout/chevron2"/>
    <dgm:cxn modelId="{455CE990-44DC-43DF-87E1-D18C745DC66B}" srcId="{837A7C54-3C38-4544-8AAE-0F035CCDFBA8}" destId="{FE180593-8395-4906-B2EA-24D9C15F0804}" srcOrd="1" destOrd="0" parTransId="{41852116-5ADD-4381-81A8-50AA3A6904A2}" sibTransId="{07DBC290-2EC6-4A55-89F5-946CA6C541F2}"/>
    <dgm:cxn modelId="{A72EE17E-4291-48E2-A16E-D4F24E0507E5}" type="presOf" srcId="{837A7C54-3C38-4544-8AAE-0F035CCDFBA8}" destId="{C3F894CA-1CEC-4F7A-8D3B-1106515D3851}" srcOrd="0" destOrd="0" presId="urn:microsoft.com/office/officeart/2005/8/layout/chevron2"/>
    <dgm:cxn modelId="{92A127C6-D6C4-4EF3-A9A0-D9542C8D25B2}" type="presOf" srcId="{DA7DA069-C37B-4181-9FB2-0B696BE33DDC}" destId="{ED1AE43C-07EF-47C0-A3D4-407EFD25AE80}" srcOrd="0" destOrd="0" presId="urn:microsoft.com/office/officeart/2005/8/layout/chevron2"/>
    <dgm:cxn modelId="{E1657264-3AF3-4A9E-A14B-D83B4D77C6F7}" srcId="{837A7C54-3C38-4544-8AAE-0F035CCDFBA8}" destId="{CB5E8D25-098A-4B49-881A-88E737AD4721}" srcOrd="3" destOrd="0" parTransId="{F01DABC7-EFB1-454C-9B9D-5E86C5F1A167}" sibTransId="{86597B71-EEAE-40AB-BC45-FD3546A65A50}"/>
    <dgm:cxn modelId="{36F3B49D-3C97-4512-8B58-8E2C01B0F6E2}" srcId="{DA7DA069-C37B-4181-9FB2-0B696BE33DDC}" destId="{7C51BFC5-A46F-4E62-886E-EB9461CD5BB0}" srcOrd="0" destOrd="0" parTransId="{EA6870C5-A8B3-4A93-B9C4-3DF195261045}" sibTransId="{330CF4F7-C903-492C-88E9-BF0051272B71}"/>
    <dgm:cxn modelId="{12C82DE3-6007-4E01-92DC-2BEAACE04E5B}" type="presOf" srcId="{B8708AD1-36F5-4AB3-AB73-4BA090C1F4FA}" destId="{9E3A7910-1598-4939-B668-AC3381E6B077}" srcOrd="0" destOrd="0" presId="urn:microsoft.com/office/officeart/2005/8/layout/chevron2"/>
    <dgm:cxn modelId="{C567F08F-2530-4D73-B56E-43BC527E2F8B}" srcId="{16D87117-002D-4B46-AE85-E4277FDA03FF}" destId="{FDF852C4-5E5D-4063-BC6C-273E9D51F0F7}" srcOrd="0" destOrd="0" parTransId="{1CD1AA3D-567D-4F71-919F-76B56F29C217}" sibTransId="{58837A30-7421-4435-B0A1-507194D300E7}"/>
    <dgm:cxn modelId="{7084A4EB-8D17-4387-816C-87E71E0C3207}" type="presOf" srcId="{29DAFF00-0EE9-4D9A-B91F-AAE39EDB7654}" destId="{91F44862-9E3C-4F8F-A3A3-6C2BF8497D99}" srcOrd="0" destOrd="0" presId="urn:microsoft.com/office/officeart/2005/8/layout/chevron2"/>
    <dgm:cxn modelId="{830076A1-B58B-4DD8-BFBE-327E9DDA9E7D}" srcId="{837A7C54-3C38-4544-8AAE-0F035CCDFBA8}" destId="{16D87117-002D-4B46-AE85-E4277FDA03FF}" srcOrd="5" destOrd="0" parTransId="{89D118F1-9579-4A8D-878A-B2CC31382086}" sibTransId="{D64E605E-41C9-40C4-91E3-8C4C3A2211A5}"/>
    <dgm:cxn modelId="{69B53D67-A278-48FD-A18C-3AF3DBE87F09}" type="presOf" srcId="{EF3185CE-54B4-44DE-A887-FB1BFDEDF138}" destId="{3C2F7F79-7BC7-4208-9C57-168C66B61FAC}" srcOrd="0" destOrd="0" presId="urn:microsoft.com/office/officeart/2005/8/layout/chevron2"/>
    <dgm:cxn modelId="{413012C7-DC86-4CA9-8B15-CE334FEB8748}" type="presOf" srcId="{1BB7C847-D81E-4262-A75B-A2A178E355E6}" destId="{2FEBEB9D-2DC4-4BCC-B576-7B0EAA779352}" srcOrd="0" destOrd="0" presId="urn:microsoft.com/office/officeart/2005/8/layout/chevron2"/>
    <dgm:cxn modelId="{3B493187-FB7D-4D87-8A4E-D5D8ACF8E6DD}" srcId="{1BB7C847-D81E-4262-A75B-A2A178E355E6}" destId="{6E04DB7F-0BFE-474A-A8B1-EC323EE507CB}" srcOrd="0" destOrd="0" parTransId="{E4D4F471-C580-4AF5-9DE9-57EBBB764B0A}" sibTransId="{E61A2DC8-29AA-4E2C-8068-AE9729391F2F}"/>
    <dgm:cxn modelId="{513AD296-D289-4E0C-A87C-B7E163EFD1D7}" type="presOf" srcId="{FDF852C4-5E5D-4063-BC6C-273E9D51F0F7}" destId="{87013FA0-F11C-48E8-BCCC-E990F82F9009}" srcOrd="0" destOrd="0" presId="urn:microsoft.com/office/officeart/2005/8/layout/chevron2"/>
    <dgm:cxn modelId="{94AC97EA-BC87-48E7-A0E8-496E97313F8B}" type="presOf" srcId="{6E04DB7F-0BFE-474A-A8B1-EC323EE507CB}" destId="{0A1447CE-A0B5-460D-A30C-11C0786126A7}" srcOrd="0" destOrd="0" presId="urn:microsoft.com/office/officeart/2005/8/layout/chevron2"/>
    <dgm:cxn modelId="{52275112-F8BE-4FC7-AB45-AD38554B756A}" srcId="{837A7C54-3C38-4544-8AAE-0F035CCDFBA8}" destId="{1BB7C847-D81E-4262-A75B-A2A178E355E6}" srcOrd="0" destOrd="0" parTransId="{59C60448-7A82-4ADB-B3CA-248F5AB535B6}" sibTransId="{8EB89FD3-C40C-4588-8731-81627CA51F58}"/>
    <dgm:cxn modelId="{772319DF-0BD3-4AE6-9981-17B0CF93D43B}" type="presOf" srcId="{FE180593-8395-4906-B2EA-24D9C15F0804}" destId="{6FCA498E-7DFD-4CC1-94D1-7DC57B88E478}" srcOrd="0" destOrd="0" presId="urn:microsoft.com/office/officeart/2005/8/layout/chevron2"/>
    <dgm:cxn modelId="{91796C86-4BD1-4C39-9130-858D2607E463}" type="presParOf" srcId="{C3F894CA-1CEC-4F7A-8D3B-1106515D3851}" destId="{FF23A6E5-805D-4CB1-8969-C4766C0B0844}" srcOrd="0" destOrd="0" presId="urn:microsoft.com/office/officeart/2005/8/layout/chevron2"/>
    <dgm:cxn modelId="{F08FF537-BC6F-4729-AE74-F12B9AA39CD9}" type="presParOf" srcId="{FF23A6E5-805D-4CB1-8969-C4766C0B0844}" destId="{2FEBEB9D-2DC4-4BCC-B576-7B0EAA779352}" srcOrd="0" destOrd="0" presId="urn:microsoft.com/office/officeart/2005/8/layout/chevron2"/>
    <dgm:cxn modelId="{47D62D2A-2520-4D0E-A649-2C81126AB75E}" type="presParOf" srcId="{FF23A6E5-805D-4CB1-8969-C4766C0B0844}" destId="{0A1447CE-A0B5-460D-A30C-11C0786126A7}" srcOrd="1" destOrd="0" presId="urn:microsoft.com/office/officeart/2005/8/layout/chevron2"/>
    <dgm:cxn modelId="{E166FF26-48C5-4B14-B69B-0242C9D0B60F}" type="presParOf" srcId="{C3F894CA-1CEC-4F7A-8D3B-1106515D3851}" destId="{7D59A437-CDA5-48C7-9ABB-69291BDBFEBE}" srcOrd="1" destOrd="0" presId="urn:microsoft.com/office/officeart/2005/8/layout/chevron2"/>
    <dgm:cxn modelId="{8C64EF6A-6667-4206-8730-8FAA9F354D8C}" type="presParOf" srcId="{C3F894CA-1CEC-4F7A-8D3B-1106515D3851}" destId="{1711E7BA-9467-4048-8422-107B82C1FA95}" srcOrd="2" destOrd="0" presId="urn:microsoft.com/office/officeart/2005/8/layout/chevron2"/>
    <dgm:cxn modelId="{960CF4E8-D8CC-4B89-BB37-78CB05ED2123}" type="presParOf" srcId="{1711E7BA-9467-4048-8422-107B82C1FA95}" destId="{6FCA498E-7DFD-4CC1-94D1-7DC57B88E478}" srcOrd="0" destOrd="0" presId="urn:microsoft.com/office/officeart/2005/8/layout/chevron2"/>
    <dgm:cxn modelId="{8251F02D-3CBE-4A0F-828B-3462D221E985}" type="presParOf" srcId="{1711E7BA-9467-4048-8422-107B82C1FA95}" destId="{9E3A7910-1598-4939-B668-AC3381E6B077}" srcOrd="1" destOrd="0" presId="urn:microsoft.com/office/officeart/2005/8/layout/chevron2"/>
    <dgm:cxn modelId="{2738D4F4-B342-4EC2-8A64-317F42309755}" type="presParOf" srcId="{C3F894CA-1CEC-4F7A-8D3B-1106515D3851}" destId="{9187BCB2-74FD-4F76-890A-6ADE98204997}" srcOrd="3" destOrd="0" presId="urn:microsoft.com/office/officeart/2005/8/layout/chevron2"/>
    <dgm:cxn modelId="{CBB2D83E-930D-4F02-A8BE-F0A33C7B6303}" type="presParOf" srcId="{C3F894CA-1CEC-4F7A-8D3B-1106515D3851}" destId="{E912A657-5589-4D88-B6EE-6D4E6856E037}" srcOrd="4" destOrd="0" presId="urn:microsoft.com/office/officeart/2005/8/layout/chevron2"/>
    <dgm:cxn modelId="{7B1FC35B-BCA7-4F6D-8533-DD3DD5E58E70}" type="presParOf" srcId="{E912A657-5589-4D88-B6EE-6D4E6856E037}" destId="{3C2F7F79-7BC7-4208-9C57-168C66B61FAC}" srcOrd="0" destOrd="0" presId="urn:microsoft.com/office/officeart/2005/8/layout/chevron2"/>
    <dgm:cxn modelId="{1F924A74-404B-4E9C-869C-9489DCD8D6B8}" type="presParOf" srcId="{E912A657-5589-4D88-B6EE-6D4E6856E037}" destId="{F056C251-1FC0-4B38-8A0F-3C52AD81D0D9}" srcOrd="1" destOrd="0" presId="urn:microsoft.com/office/officeart/2005/8/layout/chevron2"/>
    <dgm:cxn modelId="{00EC6ED7-6916-4F3D-B1EB-8A8A6D4D27D8}" type="presParOf" srcId="{C3F894CA-1CEC-4F7A-8D3B-1106515D3851}" destId="{36DB34B8-3A54-411B-ACEF-17846896E93D}" srcOrd="5" destOrd="0" presId="urn:microsoft.com/office/officeart/2005/8/layout/chevron2"/>
    <dgm:cxn modelId="{81D91AA0-D479-44CD-B47D-FF0C06E272E3}" type="presParOf" srcId="{C3F894CA-1CEC-4F7A-8D3B-1106515D3851}" destId="{4B079175-E5E6-44F7-A3A5-CDDBCD3C413F}" srcOrd="6" destOrd="0" presId="urn:microsoft.com/office/officeart/2005/8/layout/chevron2"/>
    <dgm:cxn modelId="{D306F697-B579-4E4F-B08F-B6F6151E95D1}" type="presParOf" srcId="{4B079175-E5E6-44F7-A3A5-CDDBCD3C413F}" destId="{8753B611-14E8-4F9E-BE1D-703CBD68E1A5}" srcOrd="0" destOrd="0" presId="urn:microsoft.com/office/officeart/2005/8/layout/chevron2"/>
    <dgm:cxn modelId="{C2F74AD0-FCD0-4DD2-AEDD-29D21127D7ED}" type="presParOf" srcId="{4B079175-E5E6-44F7-A3A5-CDDBCD3C413F}" destId="{91F44862-9E3C-4F8F-A3A3-6C2BF8497D99}" srcOrd="1" destOrd="0" presId="urn:microsoft.com/office/officeart/2005/8/layout/chevron2"/>
    <dgm:cxn modelId="{2606EE57-BC78-40CB-AF03-E42105318013}" type="presParOf" srcId="{C3F894CA-1CEC-4F7A-8D3B-1106515D3851}" destId="{CC2FD2F4-6974-4F45-BAAB-7FBCEBB72440}" srcOrd="7" destOrd="0" presId="urn:microsoft.com/office/officeart/2005/8/layout/chevron2"/>
    <dgm:cxn modelId="{BD3FEF31-8728-494A-B228-D0BA8980BDB9}" type="presParOf" srcId="{C3F894CA-1CEC-4F7A-8D3B-1106515D3851}" destId="{FD02FFA1-B355-4FEB-B792-B5DCAD9AC118}" srcOrd="8" destOrd="0" presId="urn:microsoft.com/office/officeart/2005/8/layout/chevron2"/>
    <dgm:cxn modelId="{65A2FD84-5D52-45F1-A1D3-9CFE211CD20B}" type="presParOf" srcId="{FD02FFA1-B355-4FEB-B792-B5DCAD9AC118}" destId="{ED1AE43C-07EF-47C0-A3D4-407EFD25AE80}" srcOrd="0" destOrd="0" presId="urn:microsoft.com/office/officeart/2005/8/layout/chevron2"/>
    <dgm:cxn modelId="{1F506771-8854-49F6-8204-F54FBD5AAB35}" type="presParOf" srcId="{FD02FFA1-B355-4FEB-B792-B5DCAD9AC118}" destId="{ABCB8FBC-8841-4569-A7B5-6B80E46DB805}" srcOrd="1" destOrd="0" presId="urn:microsoft.com/office/officeart/2005/8/layout/chevron2"/>
    <dgm:cxn modelId="{6D9A7E86-16BC-441C-94E2-80CA639E1FB4}" type="presParOf" srcId="{C3F894CA-1CEC-4F7A-8D3B-1106515D3851}" destId="{44CEE9E2-F9CE-4D41-A2FE-C08961744289}" srcOrd="9" destOrd="0" presId="urn:microsoft.com/office/officeart/2005/8/layout/chevron2"/>
    <dgm:cxn modelId="{814AAF2A-CDEF-4197-ADF4-1D43D47226B4}" type="presParOf" srcId="{C3F894CA-1CEC-4F7A-8D3B-1106515D3851}" destId="{11EA57BB-75A8-4258-A5E6-068A424DCD0D}" srcOrd="10" destOrd="0" presId="urn:microsoft.com/office/officeart/2005/8/layout/chevron2"/>
    <dgm:cxn modelId="{C1E7A112-5F06-48D2-B39C-3D16B7D75DCF}" type="presParOf" srcId="{11EA57BB-75A8-4258-A5E6-068A424DCD0D}" destId="{3970C1A8-70B5-4F74-BD2E-BCD8AAF5834D}" srcOrd="0" destOrd="0" presId="urn:microsoft.com/office/officeart/2005/8/layout/chevron2"/>
    <dgm:cxn modelId="{0AD11945-6D5F-4541-A94B-8F6685852BFC}" type="presParOf" srcId="{11EA57BB-75A8-4258-A5E6-068A424DCD0D}" destId="{87013FA0-F11C-48E8-BCCC-E990F82F900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D3844-14DD-45DA-A02C-C8EF49A09BFE}">
      <dsp:nvSpPr>
        <dsp:cNvPr id="0" name=""/>
        <dsp:cNvSpPr/>
      </dsp:nvSpPr>
      <dsp:spPr>
        <a:xfrm>
          <a:off x="3735578" y="12969"/>
          <a:ext cx="3759905" cy="1635477"/>
        </a:xfrm>
        <a:prstGeom prst="trapezoid">
          <a:avLst>
            <a:gd name="adj" fmla="val 114948"/>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GB" sz="6500" kern="1200"/>
            <a:t>£</a:t>
          </a:r>
        </a:p>
      </dsp:txBody>
      <dsp:txXfrm>
        <a:off x="3735578" y="12969"/>
        <a:ext cx="3759905" cy="1635477"/>
      </dsp:txXfrm>
    </dsp:sp>
    <dsp:sp modelId="{0D310A20-29BB-4342-A954-7F8EBBD60771}">
      <dsp:nvSpPr>
        <dsp:cNvPr id="0" name=""/>
        <dsp:cNvSpPr/>
      </dsp:nvSpPr>
      <dsp:spPr>
        <a:xfrm>
          <a:off x="1879952" y="1635477"/>
          <a:ext cx="7519810" cy="1635477"/>
        </a:xfrm>
        <a:prstGeom prst="trapezoid">
          <a:avLst>
            <a:gd name="adj" fmla="val 114948"/>
          </a:avLst>
        </a:prstGeom>
        <a:solidFill>
          <a:schemeClr val="accent5">
            <a:hueOff val="446856"/>
            <a:satOff val="37089"/>
            <a:lumOff val="-19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GB" sz="6500" kern="1200"/>
            <a:t>Safety</a:t>
          </a:r>
        </a:p>
      </dsp:txBody>
      <dsp:txXfrm>
        <a:off x="3195919" y="1635477"/>
        <a:ext cx="4887876" cy="1635477"/>
      </dsp:txXfrm>
    </dsp:sp>
    <dsp:sp modelId="{2780F9FE-CD98-4DFC-BF44-0EA4557805ED}">
      <dsp:nvSpPr>
        <dsp:cNvPr id="0" name=""/>
        <dsp:cNvSpPr/>
      </dsp:nvSpPr>
      <dsp:spPr>
        <a:xfrm>
          <a:off x="0" y="3270955"/>
          <a:ext cx="11279716" cy="1635477"/>
        </a:xfrm>
        <a:prstGeom prst="trapezoid">
          <a:avLst>
            <a:gd name="adj" fmla="val 114948"/>
          </a:avLst>
        </a:prstGeom>
        <a:solidFill>
          <a:schemeClr val="accent5">
            <a:hueOff val="893712"/>
            <a:satOff val="74179"/>
            <a:lumOff val="-3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GB" sz="6500" kern="1200"/>
            <a:t>Culture</a:t>
          </a:r>
        </a:p>
      </dsp:txBody>
      <dsp:txXfrm>
        <a:off x="1973950" y="3270955"/>
        <a:ext cx="7331815" cy="1635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BEB9D-2DC4-4BCC-B576-7B0EAA779352}">
      <dsp:nvSpPr>
        <dsp:cNvPr id="0" name=""/>
        <dsp:cNvSpPr/>
      </dsp:nvSpPr>
      <dsp:spPr>
        <a:xfrm rot="5400000">
          <a:off x="-138951" y="140780"/>
          <a:ext cx="926344" cy="648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 y="326050"/>
        <a:ext cx="648441" cy="277903"/>
      </dsp:txXfrm>
    </dsp:sp>
    <dsp:sp modelId="{0A1447CE-A0B5-460D-A30C-11C0786126A7}">
      <dsp:nvSpPr>
        <dsp:cNvPr id="0" name=""/>
        <dsp:cNvSpPr/>
      </dsp:nvSpPr>
      <dsp:spPr>
        <a:xfrm rot="5400000">
          <a:off x="2984126" y="-2333855"/>
          <a:ext cx="602124" cy="527349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lang="en-GB" sz="1900" kern="1200">
              <a:latin typeface="Arial" panose="020B0604020202020204"/>
            </a:rPr>
            <a:t>Champion people who speak up</a:t>
          </a:r>
          <a:r>
            <a:rPr lang="en-GB" sz="1900" kern="1200"/>
            <a:t> through the network of </a:t>
          </a:r>
          <a:r>
            <a:rPr lang="en-GB" sz="1900" kern="1200">
              <a:latin typeface="Arial" panose="020B0604020202020204"/>
            </a:rPr>
            <a:t>Freedom to Speak up Guardians</a:t>
          </a:r>
          <a:endParaRPr lang="en-GB" sz="1900" kern="1200"/>
        </a:p>
      </dsp:txBody>
      <dsp:txXfrm rot="-5400000">
        <a:off x="648442" y="31222"/>
        <a:ext cx="5244100" cy="543338"/>
      </dsp:txXfrm>
    </dsp:sp>
    <dsp:sp modelId="{6FCA498E-7DFD-4CC1-94D1-7DC57B88E478}">
      <dsp:nvSpPr>
        <dsp:cNvPr id="0" name=""/>
        <dsp:cNvSpPr/>
      </dsp:nvSpPr>
      <dsp:spPr>
        <a:xfrm rot="5400000">
          <a:off x="-138951" y="969300"/>
          <a:ext cx="926344" cy="648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 y="1154570"/>
        <a:ext cx="648441" cy="277903"/>
      </dsp:txXfrm>
    </dsp:sp>
    <dsp:sp modelId="{9E3A7910-1598-4939-B668-AC3381E6B077}">
      <dsp:nvSpPr>
        <dsp:cNvPr id="0" name=""/>
        <dsp:cNvSpPr/>
      </dsp:nvSpPr>
      <dsp:spPr>
        <a:xfrm rot="5400000">
          <a:off x="2984126" y="-1505335"/>
          <a:ext cx="602124" cy="527349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GB" sz="1900" kern="1200"/>
            <a:t>Training, guidance and support to guardians</a:t>
          </a:r>
        </a:p>
      </dsp:txBody>
      <dsp:txXfrm rot="-5400000">
        <a:off x="648442" y="859742"/>
        <a:ext cx="5244100" cy="543338"/>
      </dsp:txXfrm>
    </dsp:sp>
    <dsp:sp modelId="{3C2F7F79-7BC7-4208-9C57-168C66B61FAC}">
      <dsp:nvSpPr>
        <dsp:cNvPr id="0" name=""/>
        <dsp:cNvSpPr/>
      </dsp:nvSpPr>
      <dsp:spPr>
        <a:xfrm rot="5400000">
          <a:off x="-138951" y="1797821"/>
          <a:ext cx="926344" cy="648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 y="1983091"/>
        <a:ext cx="648441" cy="277903"/>
      </dsp:txXfrm>
    </dsp:sp>
    <dsp:sp modelId="{F056C251-1FC0-4B38-8A0F-3C52AD81D0D9}">
      <dsp:nvSpPr>
        <dsp:cNvPr id="0" name=""/>
        <dsp:cNvSpPr/>
      </dsp:nvSpPr>
      <dsp:spPr>
        <a:xfrm rot="5400000">
          <a:off x="2984126" y="-676815"/>
          <a:ext cx="602124" cy="527349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GB" sz="1900" kern="1200"/>
            <a:t>Case reviews</a:t>
          </a:r>
        </a:p>
      </dsp:txBody>
      <dsp:txXfrm rot="-5400000">
        <a:off x="648442" y="1688262"/>
        <a:ext cx="5244100" cy="543338"/>
      </dsp:txXfrm>
    </dsp:sp>
    <dsp:sp modelId="{8753B611-14E8-4F9E-BE1D-703CBD68E1A5}">
      <dsp:nvSpPr>
        <dsp:cNvPr id="0" name=""/>
        <dsp:cNvSpPr/>
      </dsp:nvSpPr>
      <dsp:spPr>
        <a:xfrm rot="5400000">
          <a:off x="-138951" y="2626341"/>
          <a:ext cx="926344" cy="648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 y="2811611"/>
        <a:ext cx="648441" cy="277903"/>
      </dsp:txXfrm>
    </dsp:sp>
    <dsp:sp modelId="{91F44862-9E3C-4F8F-A3A3-6C2BF8497D99}">
      <dsp:nvSpPr>
        <dsp:cNvPr id="0" name=""/>
        <dsp:cNvSpPr/>
      </dsp:nvSpPr>
      <dsp:spPr>
        <a:xfrm rot="5400000">
          <a:off x="2984126" y="151704"/>
          <a:ext cx="602124" cy="527349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GB" sz="1900" kern="1200"/>
            <a:t>Information and insights to organisations</a:t>
          </a:r>
        </a:p>
      </dsp:txBody>
      <dsp:txXfrm rot="-5400000">
        <a:off x="648442" y="2516782"/>
        <a:ext cx="5244100" cy="543338"/>
      </dsp:txXfrm>
    </dsp:sp>
    <dsp:sp modelId="{ED1AE43C-07EF-47C0-A3D4-407EFD25AE80}">
      <dsp:nvSpPr>
        <dsp:cNvPr id="0" name=""/>
        <dsp:cNvSpPr/>
      </dsp:nvSpPr>
      <dsp:spPr>
        <a:xfrm rot="5400000">
          <a:off x="-138951" y="3454861"/>
          <a:ext cx="926344" cy="648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 y="3640131"/>
        <a:ext cx="648441" cy="277903"/>
      </dsp:txXfrm>
    </dsp:sp>
    <dsp:sp modelId="{ABCB8FBC-8841-4569-A7B5-6B80E46DB805}">
      <dsp:nvSpPr>
        <dsp:cNvPr id="0" name=""/>
        <dsp:cNvSpPr/>
      </dsp:nvSpPr>
      <dsp:spPr>
        <a:xfrm rot="5400000">
          <a:off x="2984126" y="980225"/>
          <a:ext cx="602124" cy="527349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GB" sz="1900" kern="1200"/>
            <a:t>Support and challenge to the system</a:t>
          </a:r>
        </a:p>
      </dsp:txBody>
      <dsp:txXfrm rot="-5400000">
        <a:off x="648442" y="3345303"/>
        <a:ext cx="5244100" cy="543338"/>
      </dsp:txXfrm>
    </dsp:sp>
    <dsp:sp modelId="{3970C1A8-70B5-4F74-BD2E-BCD8AAF5834D}">
      <dsp:nvSpPr>
        <dsp:cNvPr id="0" name=""/>
        <dsp:cNvSpPr/>
      </dsp:nvSpPr>
      <dsp:spPr>
        <a:xfrm rot="5400000">
          <a:off x="-138951" y="4283382"/>
          <a:ext cx="926344" cy="6484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 y="4468652"/>
        <a:ext cx="648441" cy="277903"/>
      </dsp:txXfrm>
    </dsp:sp>
    <dsp:sp modelId="{87013FA0-F11C-48E8-BCCC-E990F82F9009}">
      <dsp:nvSpPr>
        <dsp:cNvPr id="0" name=""/>
        <dsp:cNvSpPr/>
      </dsp:nvSpPr>
      <dsp:spPr>
        <a:xfrm rot="5400000">
          <a:off x="2984126" y="1808745"/>
          <a:ext cx="602124" cy="527349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lang="en-GB" sz="1900" kern="1200"/>
            <a:t>Training for workers, managers and leaders</a:t>
          </a:r>
          <a:r>
            <a:rPr lang="en-GB" sz="1900" kern="1200">
              <a:latin typeface="Arial" panose="020B0604020202020204"/>
            </a:rPr>
            <a:t> planned</a:t>
          </a:r>
          <a:endParaRPr lang="en-GB" sz="1900" kern="1200"/>
        </a:p>
      </dsp:txBody>
      <dsp:txXfrm rot="-5400000">
        <a:off x="648442" y="4173823"/>
        <a:ext cx="5244100" cy="5433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EF2AB-C3E1-45A1-B661-9A5BE43AA44F}" type="datetimeFigureOut">
              <a:rPr lang="en-GB" smtClean="0"/>
              <a:t>13/02/2020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AB38-EA57-483D-981B-CF2AE7C027DA}" type="slidenum">
              <a:rPr lang="en-GB" smtClean="0"/>
              <a:t>‹#›</a:t>
            </a:fld>
            <a:endParaRPr lang="en-GB"/>
          </a:p>
        </p:txBody>
      </p:sp>
    </p:spTree>
    <p:extLst>
      <p:ext uri="{BB962C8B-B14F-4D97-AF65-F5344CB8AC3E}">
        <p14:creationId xmlns:p14="http://schemas.microsoft.com/office/powerpoint/2010/main" val="2726880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5518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05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091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findings from a recent inquiry into racial harassment in British universities highlight how ‘banter’ is still one of the most common defences to allegations of bullying or harassment. </a:t>
            </a:r>
          </a:p>
          <a:p>
            <a:endParaRPr lang="en-GB" dirty="0"/>
          </a:p>
          <a:p>
            <a:r>
              <a:rPr lang="en-GB" dirty="0"/>
              <a:t>It was something that Black and Minority Ethnic medical students brought up in a roundtable we held last year to discuss racial harassment and racism within medical schools too. Medical students described how difficult it was to challenge potentially harmful behaviour or comments because they felt there was a lack of clarity about what was acceptable, particularly when peers and staff were so quick to say ‘it was just a joke’ and to dismiss things as ‘banter’.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404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was all just a segue into me doing a plug for the BMA’s charter and guidance on preventing and addressing racial harassment in medical schools, launched today. Speak to me in the break if anyone wants to find out more!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291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is banter all bad? Should it be banned in the workplace? – I actually got a question wrong in some online diversity training a couple of years ago. I ticked the box that said banter was sometimes acceptable in the workplace but the correct answer, according to that particular training module was that it ‘never’ was. </a:t>
            </a:r>
          </a:p>
          <a:p>
            <a:endParaRPr lang="en-GB" dirty="0"/>
          </a:p>
          <a:p>
            <a:r>
              <a:rPr lang="en-GB" dirty="0"/>
              <a:t>It would make for a very short talk if I just said all banter should be banned. So we will assume that banter, which is usually defined as the playful exchange of humorous or teasing remarks, can have benefits for the workplace, provided people know when it is appropriate and what kind of remarks are likely to cross the line and in which situations. </a:t>
            </a:r>
          </a:p>
          <a:p>
            <a:endParaRPr lang="en-GB" dirty="0"/>
          </a:p>
          <a:p>
            <a:r>
              <a:rPr lang="en-GB" dirty="0"/>
              <a:t>Members of the Institute of Leadership and Management agree that it’s not all bad too. They found that three-quarters of managers and leaders would not ban banter at work – and only 5% said they would. The majority saw benefits in banter like improving morale and getting to know colleagues better. </a:t>
            </a:r>
          </a:p>
          <a:p>
            <a:endParaRPr lang="en-GB" dirty="0"/>
          </a:p>
          <a:p>
            <a:r>
              <a:rPr lang="en-GB" dirty="0"/>
              <a:t>There were some interesting gender differences in responses too. A majority of men and women said they used banter to get to know colleagues, but men used it a bit more than women. And women were twice as likely as men to say they had lost confidence as a result of workplace banter – a fifth of women experienced this negative impact compared to a tenth of men. </a:t>
            </a:r>
          </a:p>
          <a:p>
            <a:endParaRPr lang="en-GB" dirty="0"/>
          </a:p>
          <a:p>
            <a:r>
              <a:rPr lang="en-GB" dirty="0"/>
              <a:t>It is good to see that a majority of managers and leaders recognise that banter about health, mental health, sexual orientation and ethnicity is out of bounds in the workplace (though a bit worrying to me that those figures aren’t higher). Interesting that it seems the same doesn’t seem to apply to age and gender, as they were said to be the most common topics of banter at work.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798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where do you draw the line between bullying and banter?</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699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key point – sorry Philip Green - is perpetrators don’t get to choose where that line is drawn.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8034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actually going to talk mainly about harassment rather than bullying in the rest of this presentation. This is because we helpfully have a legal definition of harassment in equality legislation. So we can learn from employment tribunals who’ve considered where the line should be drawn and whether it’s been crossed. And while we don’t have a legal definition of bullying, if you look at the definition of workplace bullying from ACAS, it is quite similar to this – the main difference being that it doesn’t have to be related to a protected characteristic.</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the legal definition of harassment says it is conduct that has the purpose or the effect of violating someone’s dignity or creating an intimidating, hostile, degrading or offensive environment for them - you don’t have to prove both intent and effect. Similarly, the </a:t>
            </a:r>
            <a:r>
              <a:rPr lang="en-US" dirty="0" err="1"/>
              <a:t>Acas</a:t>
            </a:r>
            <a:r>
              <a:rPr lang="en-US" dirty="0"/>
              <a:t> definition of workplace bullying makes no mention of the intent behind the </a:t>
            </a:r>
            <a:r>
              <a:rPr lang="en-US" dirty="0" err="1"/>
              <a:t>behaviour</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GB" dirty="0"/>
              <a:t>To add further clarity, new technical guidance on workplace harassment from the EHRC, which is soon likely to become statutory guidance in Britain, states: </a:t>
            </a:r>
            <a:r>
              <a:rPr lang="en-GB" b="1" dirty="0"/>
              <a:t>‘Conduct that has one of these effects can be harassment even if the effect was not intended’.</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60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example given in the EHRC’s new technical guidance to illustrate the point and it is based on a decided tribunal case. </a:t>
            </a:r>
          </a:p>
          <a:p>
            <a:endParaRPr lang="en-GB" dirty="0"/>
          </a:p>
          <a:p>
            <a:r>
              <a:rPr lang="en-GB" dirty="0"/>
              <a:t>A group of men thought they were just having a laugh when downloading pornographic images while at work. They didn’t show them to the woman they shared an office with and had no intention of offending her. But she knew they had been downloaded and the images had the effect of creating a degrading, hostile and humiliating environment for her. This was not a joke for her – she had been sexually harassed.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0500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i="0" dirty="0">
                <a:solidFill>
                  <a:srgbClr val="13316E"/>
                </a:solidFill>
              </a:rPr>
              <a:t>The next key part of the definition of harassment is that the conduct is unwanted. </a:t>
            </a:r>
          </a:p>
          <a:p>
            <a:pPr lvl="0"/>
            <a:endParaRPr lang="en-GB" sz="1200" i="0" dirty="0">
              <a:solidFill>
                <a:srgbClr val="13316E"/>
              </a:solidFill>
            </a:endParaRPr>
          </a:p>
          <a:p>
            <a:pPr lvl="0"/>
            <a:r>
              <a:rPr lang="en-GB" sz="1200" i="0" dirty="0">
                <a:solidFill>
                  <a:srgbClr val="13316E"/>
                </a:solidFill>
              </a:rPr>
              <a:t>This might seem an obvious point. And it is probably the key defining point between bullying or banter – banter should be a fun, enjoyable and shared experience or two-way exchange – whereas bullying is not welcome and is one-sided and usually an abuse of power.  </a:t>
            </a:r>
          </a:p>
          <a:p>
            <a:pPr lvl="0"/>
            <a:endParaRPr lang="en-GB" sz="1200" i="0" dirty="0">
              <a:solidFill>
                <a:srgbClr val="13316E"/>
              </a:solidFill>
            </a:endParaRPr>
          </a:p>
          <a:p>
            <a:pPr lvl="0"/>
            <a:r>
              <a:rPr lang="en-GB" sz="1200" i="0" dirty="0">
                <a:solidFill>
                  <a:srgbClr val="13316E"/>
                </a:solidFill>
              </a:rPr>
              <a:t>But there is a bit more to think about when determining whether conduct is ‘unwanted’.  The EHRC’s new technical guidance adds a couple of really important points too: </a:t>
            </a:r>
          </a:p>
          <a:p>
            <a:pPr lvl="0"/>
            <a:endParaRPr lang="en-GB" sz="1200" i="0" dirty="0">
              <a:solidFill>
                <a:srgbClr val="13316E"/>
              </a:solidFill>
            </a:endParaRPr>
          </a:p>
          <a:p>
            <a:pPr lvl="0"/>
            <a:r>
              <a:rPr lang="en-GB" sz="1200" i="0" dirty="0">
                <a:solidFill>
                  <a:srgbClr val="13316E"/>
                </a:solidFill>
              </a:rPr>
              <a:t>First, unwanted means ‘</a:t>
            </a:r>
            <a:r>
              <a:rPr lang="en-GB" sz="1200" b="1" i="0" dirty="0">
                <a:solidFill>
                  <a:srgbClr val="13316E"/>
                </a:solidFill>
              </a:rPr>
              <a:t>unwanted by the worker and should be considered from the worker’s subjective point of view</a:t>
            </a:r>
            <a:r>
              <a:rPr lang="en-GB" sz="1200" i="0" dirty="0">
                <a:solidFill>
                  <a:srgbClr val="13316E"/>
                </a:solidFill>
              </a:rPr>
              <a:t>’. </a:t>
            </a:r>
          </a:p>
          <a:p>
            <a:pPr lvl="0"/>
            <a:endParaRPr lang="en-GB" sz="1200" i="0" dirty="0">
              <a:solidFill>
                <a:srgbClr val="13316E"/>
              </a:solidFill>
            </a:endParaRPr>
          </a:p>
          <a:p>
            <a:pPr lvl="0"/>
            <a:r>
              <a:rPr lang="en-GB" sz="1200" i="0" dirty="0">
                <a:solidFill>
                  <a:srgbClr val="13316E"/>
                </a:solidFill>
              </a:rPr>
              <a:t>Second, ‘</a:t>
            </a:r>
            <a:r>
              <a:rPr lang="en-GB" sz="1200" b="1" i="0" dirty="0"/>
              <a:t>It is not necessary for the worker to say that they object to the conduct for it to be unwanted’. </a:t>
            </a:r>
            <a:endParaRPr lang="en-GB" sz="1200" b="1" i="0" dirty="0">
              <a:solidFill>
                <a:srgbClr val="13316E"/>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20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000000"/>
                </a:solidFill>
                <a:latin typeface="Arial"/>
                <a:cs typeface="Arial"/>
              </a:rPr>
              <a:t>Pyramid with culture at the bottom, then safety then finance (or a £ sign) over 3 slides then turned upside down</a:t>
            </a:r>
            <a:endParaRPr lang="en-GB" strike="sngStrike">
              <a:solidFill>
                <a:srgbClr val="000000"/>
              </a:solidFill>
              <a:cs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8003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there are all sorts of barriers to speaking up and to letting people know when behaviour is unwanted – particularly in a very hierarchical profession or working environment – and to people who have authority over you. </a:t>
            </a:r>
          </a:p>
          <a:p>
            <a:endParaRPr lang="en-GB" dirty="0"/>
          </a:p>
          <a:p>
            <a:r>
              <a:rPr lang="en-GB" dirty="0"/>
              <a:t>There is a strong innate human need to belong, to form social relationships, and be accepted by others in a group - challenging existing ways of behaving in a group can be very hard to do and involves all sorts of social risks for an individual. </a:t>
            </a:r>
          </a:p>
          <a:p>
            <a:endParaRPr lang="en-GB" dirty="0"/>
          </a:p>
          <a:p>
            <a:r>
              <a:rPr lang="en-GB" dirty="0"/>
              <a:t>It may be especially difficult if you are in a minority or you are a woman in a workplace or profession that is or has traditionally been male-dominated. Interestingly, in the Institute of Leadership and Management Survey, three-quarters of men said they would be comfortable to challenge workplace banter that they thought had crossed the line but only 55% of women would – even though they were the ones more likely to experience it as unwanted conduct. We also found in a BMA survey that BAME doctors and medical students were less confident in challenging bullying or harassing behaviour than white medical students. </a:t>
            </a:r>
          </a:p>
          <a:p>
            <a:endParaRPr lang="en-GB" dirty="0"/>
          </a:p>
          <a:p>
            <a:r>
              <a:rPr lang="en-GB" dirty="0"/>
              <a:t>There may also be internal barriers to speaking up – like a lack of confidence in our judgement and perhaps a feeling that you are at fault somehow and need to change your behaviour or attitude. A feeling that you just need to toughen up, become less sensitive, become more like others at work who it doesn’t seem to bother.  </a:t>
            </a:r>
          </a:p>
          <a:p>
            <a:endParaRPr lang="en-GB" dirty="0"/>
          </a:p>
          <a:p>
            <a:r>
              <a:rPr lang="en-GB" dirty="0"/>
              <a:t>If we understand that these barriers to speaking up exist. We understand that banter can still be bullying or harassment even if no-one has complained about it and told you it is unwelcome.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7514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key point – and this is specific to the definition of harassment – is that it has to be related to one of the protected characteristics covered by equality legislation or be of a sexual nature in the case of sexual harassment. </a:t>
            </a:r>
          </a:p>
          <a:p>
            <a:endParaRPr lang="en-GB" dirty="0"/>
          </a:p>
          <a:p>
            <a:r>
              <a:rPr lang="en-GB" dirty="0"/>
              <a:t>I’ve highlighted the words ‘related to a…’ because that wording allows for a broader range of situations than you might at first imagine to be classed as harassment. In particular, it means it is not necessary to show that the conduct is because of or connected with a protected characteristic that you have.  </a:t>
            </a:r>
          </a:p>
          <a:p>
            <a:endParaRPr lang="en-GB" dirty="0"/>
          </a:p>
          <a:p>
            <a:r>
              <a:rPr lang="en-GB" dirty="0"/>
              <a:t>And I think this also has relevance when thinking about the bullying or banter situations too. It is not just the direct targets or recipients of behaviour that could be affected by it.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5408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example is based on a tribunal case where a black delivery driver was repeatedly called ‘black Brian’ and racist jokes and comments were made towards him too. His manager said he didn’t have a problem with it. They had a good working relationship and the manager said he would have told her if he was offended. And he didn’t complain. But another worker who regularly overheard the same manager’s banter did.  </a:t>
            </a:r>
          </a:p>
          <a:p>
            <a:endParaRPr lang="en-GB" dirty="0"/>
          </a:p>
          <a:p>
            <a:r>
              <a:rPr lang="en-GB" dirty="0"/>
              <a:t>That complaint was upheld by the tribunal. The language had created an offensive environment for the other worker. There had been racial harassment and this was regardless of whether the person targeted by it had been offended.  </a:t>
            </a:r>
          </a:p>
          <a:p>
            <a:endParaRPr lang="en-GB" dirty="0"/>
          </a:p>
          <a:p>
            <a:r>
              <a:rPr lang="en-GB" dirty="0"/>
              <a:t>In this particular case, the other worker was also black. However, it isn’t necessary for any witnesses offended or humiliated by comments to also have the protected characteristic that they relate to. In fact, guidance from NI Equality Commission, when explaining the wide reach of the ‘related to a protected characteristic’ formulation includes an example of a man complaining of sexist harassment having overheard a female manager calling another female worker a ‘floozy’.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375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statutory definition of harassment, there are three factors which it says must be considered when assessing whether unwanted conduct has had the effect of violating someone’s dignity or creating an offensive or hostile working environment for them. </a:t>
            </a:r>
          </a:p>
          <a:p>
            <a:endParaRPr lang="en-GB" dirty="0"/>
          </a:p>
          <a:p>
            <a:r>
              <a:rPr lang="en-GB" dirty="0"/>
              <a:t>I’ve already emphasised how important the perception of the complainant is. The other two factors that need to be considered are the other circumstances of the case and whether it was reasonable for the conduct to have had that effect. </a:t>
            </a:r>
          </a:p>
          <a:p>
            <a:endParaRPr lang="en-GB" dirty="0"/>
          </a:p>
          <a:p>
            <a:r>
              <a:rPr lang="en-GB" dirty="0"/>
              <a:t>EHRC guidance suggests, among the other circumstances that a tribunal should consider are:</a:t>
            </a:r>
          </a:p>
          <a:p>
            <a:pPr marL="342900" indent="-342900">
              <a:buFont typeface="Arial" panose="020B0604020202020204" pitchFamily="34" charset="0"/>
              <a:buChar char="•"/>
            </a:pPr>
            <a:r>
              <a:rPr lang="en-GB" dirty="0"/>
              <a:t>The personal circumstances of the person experiencing the conduct (for example, their health, mental health or previous experience of harassment) </a:t>
            </a:r>
          </a:p>
          <a:p>
            <a:pPr marL="342900" indent="-342900">
              <a:buFont typeface="Arial" panose="020B0604020202020204" pitchFamily="34" charset="0"/>
              <a:buChar char="•"/>
            </a:pPr>
            <a:r>
              <a:rPr lang="en-GB" dirty="0"/>
              <a:t>Whether the perpetrator is in a position of trust or seniority to the worker or holds any other form of power over them </a:t>
            </a:r>
          </a:p>
          <a:p>
            <a:pPr marL="342900" indent="-342900">
              <a:buFont typeface="Arial" panose="020B0604020202020204" pitchFamily="34" charset="0"/>
              <a:buChar char="•"/>
            </a:pPr>
            <a:r>
              <a:rPr lang="en-GB" dirty="0"/>
              <a:t>The race or cultural background of those involved. For example, a term may be offensive because historically it has been used in a derogatory way in relation to a particular race, but people of other races may not generally understand it to be offensive</a:t>
            </a:r>
          </a:p>
          <a:p>
            <a:pPr marL="342900" indent="-342900">
              <a:buFont typeface="Arial" panose="020B0604020202020204" pitchFamily="34" charset="0"/>
              <a:buChar char="•"/>
            </a:pPr>
            <a:r>
              <a:rPr lang="en-GB" dirty="0"/>
              <a:t>the environment in which the conduct takes place</a:t>
            </a:r>
          </a:p>
          <a:p>
            <a:pPr marL="342900" indent="-342900">
              <a:buFont typeface="Arial" panose="020B0604020202020204" pitchFamily="34" charset="0"/>
              <a:buChar char="•"/>
            </a:pPr>
            <a:r>
              <a:rPr lang="en-GB" dirty="0"/>
              <a:t>And whether the complainant is hypersensitive.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4329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This example is given from the EHRC guidance where it explains that sometimes employers or perpetrators try to bring in factors under ‘other circumstances’ that are not relevant.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 worker’s manager makes comments about her body. When she complains of sexual harassment, the employer tries to suggest that she could not have taken offence at those kind of comments, because she had previously posed topless on page 3 for a national newspaper. But the EHRC guidance says that the tribunal would be right to dismiss that information as irrelevant to deciding the case. The worker could still be offended and humiliated by her boss making such comments to her in the workplace.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This also reminded me of a tribunal claim brought by a worker who was out and very open about his sexuality at work. He brought a claim of sexual orientation harassment following a lot of jokes and comments about his sexuality from colleagues. The tribunal upheld the claim, making clear that whilst a person who </a:t>
            </a:r>
            <a:r>
              <a:rPr lang="en-GB" b="1" dirty="0"/>
              <a:t>‘parades their particular characteristic loudly and vocally’ might expect comments about it… this is completely distinct from ‘abusive’ references from colleagues.’</a:t>
            </a:r>
            <a:endParaRPr lang="en-US" b="1" dirty="0"/>
          </a:p>
          <a:p>
            <a:endParaRPr lang="en-US" dirty="0"/>
          </a:p>
          <a:p>
            <a:r>
              <a:rPr lang="en-US" dirty="0"/>
              <a:t>So be careful about trying to suggest that someone should have been able to put up with banter and not be offended by it because of something you perceive about their character or resilience.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738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example comes from a tribunal case that got quite a bit of media attention last year. This is one where I have actually included the terms used, apologies if they offend anyone, but it is mainly to illustrate just how offensive the language was. But in this case the Employment Appeal Tribunal found that the worker had not been harassed. </a:t>
            </a:r>
          </a:p>
          <a:p>
            <a:endParaRPr lang="en-GB" dirty="0"/>
          </a:p>
          <a:p>
            <a:r>
              <a:rPr lang="en-GB" dirty="0"/>
              <a:t>The individual who had brought the claim had actively participated in the banter at this workplace, had used similarly offensive language about his colleagues and had generally seemed quite comfortable in that environment. The harassment case was actually brought after the worker was dismissed for other reasons. </a:t>
            </a:r>
          </a:p>
          <a:p>
            <a:endParaRPr lang="en-GB" dirty="0"/>
          </a:p>
          <a:p>
            <a:r>
              <a:rPr lang="en-GB" dirty="0"/>
              <a:t>Now it would be wrong to conclude from this case that it’s ok to routinely use these phrases at work and it was quite troubling to see headlines about this case like the one on the slide. That is not the message to take away. Instead, employers need to understand that in a workplace culture where terms like these are thrown about so often that others are likely to be harmed and it’s probably only a matter of time before they face other harassment complaints. </a:t>
            </a:r>
          </a:p>
          <a:p>
            <a:endParaRPr lang="en-GB" dirty="0"/>
          </a:p>
          <a:p>
            <a:r>
              <a:rPr lang="en-GB" dirty="0"/>
              <a:t>It is also worth bearing in mind that, as an individual, if you actively join in and dish out offensive banter like this to others, you may undermine your ability to complain when similar treatment is targeted at you. </a:t>
            </a:r>
          </a:p>
          <a:p>
            <a:endParaRPr lang="en-GB" dirty="0"/>
          </a:p>
          <a:p>
            <a:r>
              <a:rPr lang="en-GB" dirty="0"/>
              <a:t>Having said that, there was a similar case a few years back, in which a person actively engaged in all sorts of offensive and homophobic banter with colleagues – even though he wasn’t gay and his colleagues knew he wasn’t. The tribunal actually described it as ‘a truly horrid place to work’. But despite the complainant’s active participation in a lot of the offensive and homophobic banter, it nevertheless held that a ‘tipping point’ could still be reached for that person and a line crossed if one particular incident went too far. In that case it was potentially when his colleagues published an article in the in-house company newsletter, which his family saw, that referred to him in homophobic terms.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8854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another example based on a case which received some media attention. In this case it was held that it was not reasonable for a Catholic sub-editor to have taken offence at a comment about the Pope. It was a very busy newsroom with a deadline approaching for an article about the Pope and the news editor shouted across the whole office ‘can anyone tell me what’s happening to the [expletive] Pope?’ The Employment Appeal Tribunal said it was evidently merely an expression of bad temper and not intended to express hostility to the Pope or Catholicism.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1029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deciding that case the EAT referred to guidance from an earlier case, which warned of too easily accepting that someone’s dignity had been violated by trivial or transitory comments or conduct, especially if offence was unintended. The EAT said: ‘</a:t>
            </a:r>
            <a:r>
              <a:rPr lang="en-GB" b="1" dirty="0"/>
              <a:t>While it is very important that employers and Tribunals are sensitive to the hurt that can be caused,… it is also important not to encourage a culture of hypersensitivity or the imposition of legal liability in respect of every unfortunate phrase’</a:t>
            </a:r>
          </a:p>
          <a:p>
            <a:endParaRPr lang="en-GB" b="1" dirty="0"/>
          </a:p>
          <a:p>
            <a:r>
              <a:rPr lang="en-GB" b="0" dirty="0"/>
              <a:t>That is important guidance. But just a bit of caution against relying on it too heavily to excuse all sorts of comments made in haste. The guidance was given in a case where the EAT upheld a complaint of racial harassment against a manager who had said to a colleague of Indian origin who was leaving that their paths might cross again ‘unless she was married off in India’. It did say it was a borderline case but it felt that it could be concluded that it was reasonable for the comment to cause offence to the woman. Although it hadn’t been intended to cause harm, the comment was nevertheless shaped by stereotypical beliefs about Indian women. </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921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final comment on the liability of employers for harassment. Mainly to emphasise that employers are liable for any harassment done by a person ‘in the course of employment’, even if they didn’t have knowledge of it or approve of it, unless they took all reasonable steps to prevent it from happening i.e. there was nothing more the employer could have reasonably done to prevent such conduct by their staff. </a:t>
            </a:r>
          </a:p>
          <a:p>
            <a:endParaRPr lang="en-GB" dirty="0"/>
          </a:p>
          <a:p>
            <a:r>
              <a:rPr lang="en-GB" dirty="0"/>
              <a:t>‘In the course of employment’ doesn’t just mean conduct at work, during work hours. It can also include: working off-site, attending training or conferences, a leaving party organised by work or social gatherings immediately after work. The EHRC has also urged employers to make clear in their bullying and harassment policies that staff may face disciplinary action if they harass a colleague on social media too.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483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F72-B667-724A-817B-C8D52BA16B5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6251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000000"/>
                </a:solidFill>
                <a:latin typeface="Arial"/>
                <a:cs typeface="Arial"/>
              </a:rPr>
              <a:t>Pyramid with culture at the bottom, then safety then finance (or a £ sign) over 3 slides then turned upside down</a:t>
            </a:r>
            <a:endParaRPr lang="en-GB" strike="sngStrike">
              <a:solidFill>
                <a:srgbClr val="000000"/>
              </a:solidFill>
              <a:cs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753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098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663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34C9942-AD29-40DC-B7A6-40AF9AA3D30C}"/>
              </a:ext>
            </a:extLst>
          </p:cNvPr>
          <p:cNvSpPr>
            <a:spLocks noGrp="1"/>
          </p:cNvSpPr>
          <p:nvPr>
            <p:ph type="body" idx="1"/>
          </p:nvPr>
        </p:nvSpPr>
        <p:spPr/>
        <p:txBody>
          <a:bodyPr/>
          <a:lstStyle/>
          <a:p>
            <a:r>
              <a:rPr lang="en-GB" dirty="0"/>
              <a:t>Theatre was tense. List 2 became 3 </a:t>
            </a:r>
          </a:p>
          <a:p>
            <a:endParaRPr lang="en-GB" dirty="0"/>
          </a:p>
          <a:p>
            <a:r>
              <a:rPr lang="en-GB" dirty="0"/>
              <a:t>Story- ordinary Tuesday, theatre, extra case. Protest but decide unfair on the patient. 1</a:t>
            </a:r>
            <a:r>
              <a:rPr lang="en-GB" baseline="30000" dirty="0"/>
              <a:t>st</a:t>
            </a:r>
            <a:r>
              <a:rPr lang="en-GB" dirty="0"/>
              <a:t> case, consultant felt to be hostile, team stressed, crying scrub nurse (replaced). Consultant didn’t notice. Case finished, Scrub back for 3</a:t>
            </a:r>
            <a:r>
              <a:rPr lang="en-GB" baseline="30000" dirty="0"/>
              <a:t>rd</a:t>
            </a:r>
            <a:r>
              <a:rPr lang="en-GB" dirty="0"/>
              <a:t> case. Registrar in theatre assisting. At end swab count done – correct. Multiple returns before large swab found in abdomen. </a:t>
            </a:r>
          </a:p>
          <a:p>
            <a:r>
              <a:rPr lang="en-GB" dirty="0"/>
              <a:t>And we punished the scrub nurse. And we missed the point.</a:t>
            </a:r>
          </a:p>
          <a:p>
            <a:endParaRPr lang="en-GB" dirty="0"/>
          </a:p>
          <a:p>
            <a:endParaRPr lang="en-GB" dirty="0"/>
          </a:p>
          <a:p>
            <a:r>
              <a:rPr lang="en-GB" dirty="0"/>
              <a:t>“just get on with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Chest drain, agony, denied morphine “must be a morphine seeker”</a:t>
            </a:r>
          </a:p>
          <a:p>
            <a:endParaRPr lang="en-GB" dirty="0"/>
          </a:p>
        </p:txBody>
      </p:sp>
    </p:spTree>
    <p:extLst>
      <p:ext uri="{BB962C8B-B14F-4D97-AF65-F5344CB8AC3E}">
        <p14:creationId xmlns:p14="http://schemas.microsoft.com/office/powerpoint/2010/main" val="523966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AF5581-8C34-48A9-8A5F-6728BBF2495D}"/>
              </a:ext>
            </a:extLst>
          </p:cNvPr>
          <p:cNvSpPr>
            <a:spLocks noGrp="1"/>
          </p:cNvSpPr>
          <p:nvPr>
            <p:ph type="body" idx="1"/>
          </p:nvPr>
        </p:nvSpPr>
        <p:spPr/>
        <p:txBody>
          <a:bodyPr/>
          <a:lstStyle/>
          <a:p>
            <a:r>
              <a:rPr lang="en-GB" dirty="0"/>
              <a:t>HC Team business, </a:t>
            </a:r>
            <a:r>
              <a:rPr lang="en-GB" dirty="0" err="1"/>
              <a:t>com+com</a:t>
            </a:r>
            <a:r>
              <a:rPr lang="en-GB" dirty="0"/>
              <a:t> environ.</a:t>
            </a:r>
          </a:p>
          <a:p>
            <a:r>
              <a:rPr lang="en-GB" dirty="0"/>
              <a:t>10yrs Ix ?understand. 10yrs ago-asked, process</a:t>
            </a:r>
          </a:p>
          <a:p>
            <a:r>
              <a:rPr lang="en-GB" dirty="0"/>
              <a:t>With time hopefully wiser. Didn’t respect complexity.</a:t>
            </a:r>
          </a:p>
          <a:p>
            <a:r>
              <a:rPr lang="en-GB" dirty="0"/>
              <a:t>So now, still process imp, but something else more.  People and behaviour.</a:t>
            </a:r>
          </a:p>
          <a:p>
            <a:endParaRPr lang="en-GB" dirty="0"/>
          </a:p>
        </p:txBody>
      </p:sp>
    </p:spTree>
    <p:extLst>
      <p:ext uri="{BB962C8B-B14F-4D97-AF65-F5344CB8AC3E}">
        <p14:creationId xmlns:p14="http://schemas.microsoft.com/office/powerpoint/2010/main" val="1351417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89A31AC-F7AB-41B8-AB26-68B58AFB87F9}"/>
              </a:ext>
            </a:extLst>
          </p:cNvPr>
          <p:cNvSpPr>
            <a:spLocks noGrp="1"/>
          </p:cNvSpPr>
          <p:nvPr>
            <p:ph type="body" idx="1"/>
          </p:nvPr>
        </p:nvSpPr>
        <p:spPr/>
        <p:txBody>
          <a:bodyPr/>
          <a:lstStyle/>
          <a:p>
            <a:r>
              <a:rPr lang="en-GB" dirty="0"/>
              <a:t>People, and I think the evidence bears this out</a:t>
            </a:r>
          </a:p>
        </p:txBody>
      </p:sp>
    </p:spTree>
    <p:extLst>
      <p:ext uri="{BB962C8B-B14F-4D97-AF65-F5344CB8AC3E}">
        <p14:creationId xmlns:p14="http://schemas.microsoft.com/office/powerpoint/2010/main" val="1581431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just about avoiding error- this is abut creating the best possible environment to create excellence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EA36E-F17D-4D99-AEB0-58F788ACCD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54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already said it is complicated- a moment on teams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C81C4-39C4-49C1-AD28-E6C39FCB52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194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8A3265-1D2F-4CF4-BFBA-1386CD41732F}"/>
              </a:ext>
            </a:extLst>
          </p:cNvPr>
          <p:cNvSpPr>
            <a:spLocks noGrp="1"/>
          </p:cNvSpPr>
          <p:nvPr>
            <p:ph type="body" idx="1"/>
          </p:nvPr>
        </p:nvSpPr>
        <p:spPr/>
        <p:txBody>
          <a:bodyPr/>
          <a:lstStyle/>
          <a:p>
            <a:r>
              <a:rPr lang="en-GB" dirty="0"/>
              <a:t>Riskin and Erez</a:t>
            </a:r>
          </a:p>
          <a:p>
            <a:r>
              <a:rPr lang="en-GB" dirty="0"/>
              <a:t>http://pediatrics.aappublications.org/content/136/3/487 </a:t>
            </a:r>
          </a:p>
          <a:p>
            <a:r>
              <a:rPr lang="en-GB" dirty="0"/>
              <a:t>https://www.ncbi.nlm.nih.gov/pubmed/28073958</a:t>
            </a:r>
          </a:p>
          <a:p>
            <a:endParaRPr lang="en-GB" dirty="0"/>
          </a:p>
          <a:p>
            <a:r>
              <a:rPr lang="en-GB" dirty="0"/>
              <a:t>5 conditions &gt;70%- </a:t>
            </a:r>
            <a:r>
              <a:rPr lang="en-GB" sz="1200" b="0" i="0" kern="1200" dirty="0">
                <a:solidFill>
                  <a:schemeClr val="tx1"/>
                </a:solidFill>
                <a:effectLst/>
                <a:latin typeface="+mn-lt"/>
                <a:ea typeface="+mn-ea"/>
                <a:cs typeface="+mn-cs"/>
              </a:rPr>
              <a:t>real team, compelling direction, enabling structure, supportive context, and competent coaching</a:t>
            </a:r>
          </a:p>
          <a:p>
            <a:r>
              <a:rPr lang="en-GB" sz="1200" b="0" i="0" kern="1200" dirty="0">
                <a:solidFill>
                  <a:schemeClr val="tx1"/>
                </a:solidFill>
                <a:effectLst/>
                <a:latin typeface="+mn-lt"/>
                <a:ea typeface="+mn-ea"/>
                <a:cs typeface="+mn-cs"/>
              </a:rPr>
              <a:t>Support- why we work better as a team when we support each other in the fight- but this does not mean that the patient gets the best treatment</a:t>
            </a:r>
            <a:endParaRPr lang="en-GB" dirty="0"/>
          </a:p>
          <a:p>
            <a:endParaRPr lang="en-GB" dirty="0"/>
          </a:p>
        </p:txBody>
      </p:sp>
    </p:spTree>
    <p:extLst>
      <p:ext uri="{BB962C8B-B14F-4D97-AF65-F5344CB8AC3E}">
        <p14:creationId xmlns:p14="http://schemas.microsoft.com/office/powerpoint/2010/main" val="1062980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390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2D05AF2-CF99-4C36-905E-DA8BF9B2EAF5}"/>
              </a:ext>
            </a:extLst>
          </p:cNvPr>
          <p:cNvSpPr>
            <a:spLocks noGrp="1"/>
          </p:cNvSpPr>
          <p:nvPr>
            <p:ph type="body" idx="1"/>
          </p:nvPr>
        </p:nvSpPr>
        <p:spPr/>
        <p:txBody>
          <a:bodyPr/>
          <a:lstStyle/>
          <a:p>
            <a:r>
              <a:rPr lang="en-GB" dirty="0"/>
              <a:t>New science</a:t>
            </a:r>
          </a:p>
          <a:p>
            <a:r>
              <a:rPr lang="en-GB" dirty="0"/>
              <a:t>1996-2000 (23) 2011-2015 (1700)</a:t>
            </a:r>
          </a:p>
          <a:p>
            <a:r>
              <a:rPr lang="en-GB" sz="1200" b="0" i="0" kern="1200" dirty="0">
                <a:solidFill>
                  <a:schemeClr val="tx1"/>
                </a:solidFill>
                <a:effectLst/>
                <a:latin typeface="+mn-lt"/>
                <a:ea typeface="+mn-ea"/>
                <a:cs typeface="+mn-cs"/>
              </a:rPr>
              <a:t>We talk about incivility as rudeness, or disrespect. The key is that it’s all in the eyes of the beholder</a:t>
            </a:r>
            <a:endParaRPr lang="en-GB" dirty="0"/>
          </a:p>
          <a:p>
            <a:r>
              <a:rPr lang="en-GB" dirty="0"/>
              <a:t>The elephant in the room. Both the cause of incidents and prevents us getting to the cause</a:t>
            </a:r>
          </a:p>
          <a:p>
            <a:r>
              <a:rPr lang="en-GB" dirty="0"/>
              <a:t>Riskin and Erez</a:t>
            </a:r>
          </a:p>
          <a:p>
            <a:r>
              <a:rPr lang="en-GB" dirty="0"/>
              <a:t>Shouting and learning- large emotional response, little intellectual one. Different pathways. One shoves the other out. </a:t>
            </a:r>
          </a:p>
          <a:p>
            <a:r>
              <a:rPr lang="en-GB" dirty="0"/>
              <a:t>If you think healthcare staff need to be aroused you are hugely likely to be just plain wrong. </a:t>
            </a:r>
          </a:p>
          <a:p>
            <a:endParaRPr lang="en-GB" dirty="0"/>
          </a:p>
        </p:txBody>
      </p:sp>
    </p:spTree>
    <p:extLst>
      <p:ext uri="{BB962C8B-B14F-4D97-AF65-F5344CB8AC3E}">
        <p14:creationId xmlns:p14="http://schemas.microsoft.com/office/powerpoint/2010/main" val="173831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408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5453C12-B644-4DC4-85C7-D0EFEED548F2}"/>
              </a:ext>
            </a:extLst>
          </p:cNvPr>
          <p:cNvSpPr>
            <a:spLocks noGrp="1"/>
          </p:cNvSpPr>
          <p:nvPr>
            <p:ph type="body" idx="1"/>
          </p:nvPr>
        </p:nvSpPr>
        <p:spPr/>
        <p:txBody>
          <a:bodyPr/>
          <a:lstStyle/>
          <a:p>
            <a:r>
              <a:rPr lang="en-GB" dirty="0"/>
              <a:t>Maybe to you, maybe to someone near you, maybe it was by you.</a:t>
            </a:r>
          </a:p>
        </p:txBody>
      </p:sp>
    </p:spTree>
    <p:extLst>
      <p:ext uri="{BB962C8B-B14F-4D97-AF65-F5344CB8AC3E}">
        <p14:creationId xmlns:p14="http://schemas.microsoft.com/office/powerpoint/2010/main" val="1814572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C25EA1-CA09-4BB0-8CB6-B5B82363D0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Anger, resentment, stressed, unable to think? Ashamed? Belittled, ashamed, humiliated. The horrible power of shame.</a:t>
            </a:r>
          </a:p>
          <a:p>
            <a:r>
              <a:rPr lang="en-GB" dirty="0"/>
              <a:t>So incivility makes us sad. So what?</a:t>
            </a:r>
          </a:p>
          <a:p>
            <a:r>
              <a:rPr lang="en-GB" dirty="0"/>
              <a:t>Like a child. </a:t>
            </a:r>
          </a:p>
          <a:p>
            <a:r>
              <a:rPr lang="en-GB" dirty="0"/>
              <a:t>“maybe I’m just too sensitive”</a:t>
            </a:r>
          </a:p>
          <a:p>
            <a:r>
              <a:rPr lang="en-GB" dirty="0"/>
              <a:t>Did anyone feel less motivated? Humiliated?</a:t>
            </a:r>
          </a:p>
          <a:p>
            <a:r>
              <a:rPr lang="en-GB" dirty="0"/>
              <a:t>A kind of lonely feeling</a:t>
            </a:r>
          </a:p>
          <a:p>
            <a:endParaRPr lang="en-GB" dirty="0"/>
          </a:p>
          <a:p>
            <a:endParaRPr lang="en-GB" dirty="0"/>
          </a:p>
        </p:txBody>
      </p:sp>
    </p:spTree>
    <p:extLst>
      <p:ext uri="{BB962C8B-B14F-4D97-AF65-F5344CB8AC3E}">
        <p14:creationId xmlns:p14="http://schemas.microsoft.com/office/powerpoint/2010/main" val="858645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F213DBB-DDAE-4222-ABE5-D409FA67876B}"/>
              </a:ext>
            </a:extLst>
          </p:cNvPr>
          <p:cNvSpPr>
            <a:spLocks noGrp="1"/>
          </p:cNvSpPr>
          <p:nvPr>
            <p:ph type="body" idx="1"/>
          </p:nvPr>
        </p:nvSpPr>
        <p:spPr/>
        <p:txBody>
          <a:bodyPr/>
          <a:lstStyle/>
          <a:p>
            <a:r>
              <a:rPr lang="en-GB" dirty="0"/>
              <a:t>turns out it’s not just you who was affected…</a:t>
            </a:r>
          </a:p>
          <a:p>
            <a:r>
              <a:rPr lang="en-GB" dirty="0"/>
              <a:t>Bandwidth</a:t>
            </a:r>
          </a:p>
          <a:p>
            <a:r>
              <a:rPr lang="en-GB" dirty="0"/>
              <a:t>bandwidth</a:t>
            </a:r>
          </a:p>
        </p:txBody>
      </p:sp>
    </p:spTree>
    <p:extLst>
      <p:ext uri="{BB962C8B-B14F-4D97-AF65-F5344CB8AC3E}">
        <p14:creationId xmlns:p14="http://schemas.microsoft.com/office/powerpoint/2010/main" val="2418581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F2A245A-4227-4C7B-AFFB-3F97F9A983E4}"/>
              </a:ext>
            </a:extLst>
          </p:cNvPr>
          <p:cNvSpPr>
            <a:spLocks noGrp="1"/>
          </p:cNvSpPr>
          <p:nvPr>
            <p:ph type="body" idx="1"/>
          </p:nvPr>
        </p:nvSpPr>
        <p:spPr/>
        <p:txBody>
          <a:bodyPr/>
          <a:lstStyle/>
          <a:p>
            <a:r>
              <a:rPr lang="en-GB" dirty="0"/>
              <a:t>Also, reduced hand-eye co-ordination (important for surgeons)</a:t>
            </a:r>
          </a:p>
          <a:p>
            <a:r>
              <a:rPr lang="en-GB" dirty="0"/>
              <a:t>5x more likely to miss the gorilla. Nurses 50% more likely to miss a calculation error.</a:t>
            </a:r>
          </a:p>
          <a:p>
            <a:endParaRPr lang="en-GB" dirty="0"/>
          </a:p>
          <a:p>
            <a:r>
              <a:rPr lang="en-GB" dirty="0"/>
              <a:t>https://thepsychologist.bps.org.uk/volume-24/edition-7/how-rudeness-takes-its-toll</a:t>
            </a:r>
          </a:p>
          <a:p>
            <a:endParaRPr lang="en-GB" dirty="0"/>
          </a:p>
        </p:txBody>
      </p:sp>
    </p:spTree>
    <p:extLst>
      <p:ext uri="{BB962C8B-B14F-4D97-AF65-F5344CB8AC3E}">
        <p14:creationId xmlns:p14="http://schemas.microsoft.com/office/powerpoint/2010/main" val="3153046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A018B4C-38C2-47B1-8066-CCF8AC36E808}"/>
              </a:ext>
            </a:extLst>
          </p:cNvPr>
          <p:cNvSpPr>
            <a:spLocks noGrp="1"/>
          </p:cNvSpPr>
          <p:nvPr>
            <p:ph type="body" idx="1"/>
          </p:nvPr>
        </p:nvSpPr>
        <p:spPr/>
        <p:txBody>
          <a:bodyPr/>
          <a:lstStyle/>
          <a:p>
            <a:r>
              <a:rPr lang="en-GB" dirty="0"/>
              <a:t>When all around you heads go down…they are not concentrating on the work- they are trying to avoid the emotion and hoping it does not swing to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Porath C, Erez A. Overlooked but not untouched. How rudeness reduces onlookers’ performance on routine and creative tasks. Organ </a:t>
            </a:r>
            <a:r>
              <a:rPr lang="en-US" sz="1200" kern="1200" dirty="0" err="1">
                <a:solidFill>
                  <a:schemeClr val="tx1"/>
                </a:solidFill>
                <a:effectLst/>
                <a:latin typeface="+mn-lt"/>
                <a:ea typeface="+mn-ea"/>
                <a:cs typeface="+mn-cs"/>
              </a:rPr>
              <a:t>Behav</a:t>
            </a:r>
            <a:r>
              <a:rPr lang="en-US" sz="1200" kern="1200" dirty="0">
                <a:solidFill>
                  <a:schemeClr val="tx1"/>
                </a:solidFill>
                <a:effectLst/>
                <a:latin typeface="+mn-lt"/>
                <a:ea typeface="+mn-ea"/>
                <a:cs typeface="+mn-cs"/>
              </a:rPr>
              <a:t> Hum </a:t>
            </a:r>
            <a:r>
              <a:rPr lang="en-US" sz="1200" kern="1200" dirty="0" err="1">
                <a:solidFill>
                  <a:schemeClr val="tx1"/>
                </a:solidFill>
                <a:effectLst/>
                <a:latin typeface="+mn-lt"/>
                <a:ea typeface="+mn-ea"/>
                <a:cs typeface="+mn-cs"/>
              </a:rPr>
              <a:t>Decis</a:t>
            </a:r>
            <a:r>
              <a:rPr lang="en-US" sz="1200" kern="1200" dirty="0">
                <a:solidFill>
                  <a:schemeClr val="tx1"/>
                </a:solidFill>
                <a:effectLst/>
                <a:latin typeface="+mn-lt"/>
                <a:ea typeface="+mn-ea"/>
                <a:cs typeface="+mn-cs"/>
              </a:rPr>
              <a:t> Process 2009;109:29-44.</a:t>
            </a:r>
            <a:endParaRPr lang="en-GB" sz="120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219044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B14F27-4854-4B1A-9E11-A58BB294BEA5}"/>
              </a:ext>
            </a:extLst>
          </p:cNvPr>
          <p:cNvSpPr>
            <a:spLocks noGrp="1"/>
          </p:cNvSpPr>
          <p:nvPr>
            <p:ph type="body" idx="1"/>
          </p:nvPr>
        </p:nvSpPr>
        <p:spPr/>
        <p:txBody>
          <a:bodyPr/>
          <a:lstStyle/>
          <a:p>
            <a:r>
              <a:rPr lang="en-GB" dirty="0"/>
              <a:t>Power corrupts Stanford. Intoxicating. We change 3X </a:t>
            </a:r>
            <a:r>
              <a:rPr lang="en-GB" dirty="0" err="1"/>
              <a:t>ipad</a:t>
            </a:r>
            <a:r>
              <a:rPr lang="en-GB" dirty="0"/>
              <a:t>, interrupt, raise voice</a:t>
            </a:r>
          </a:p>
          <a:p>
            <a:r>
              <a:rPr lang="en-GB" dirty="0"/>
              <a:t>Permission and impact. Biscuits. Seniority. We behave as though seniority is an excuse, not a 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Bosses, authority,</a:t>
            </a:r>
            <a:r>
              <a:rPr lang="en-GB" baseline="0" dirty="0"/>
              <a:t> you! Ripples. More impact and frequently worse behaviour</a:t>
            </a:r>
          </a:p>
          <a:p>
            <a:endParaRPr lang="en-GB" dirty="0"/>
          </a:p>
          <a:p>
            <a:r>
              <a:rPr lang="en-GB" baseline="0" dirty="0"/>
              <a:t>We get there through asking then we end up telling.</a:t>
            </a:r>
          </a:p>
          <a:p>
            <a:r>
              <a:rPr lang="en-GB" baseline="0" dirty="0"/>
              <a:t>Biscuits/ zebra crossing experiments</a:t>
            </a:r>
          </a:p>
          <a:p>
            <a:r>
              <a:rPr lang="en-GB" b="1" baseline="0" dirty="0"/>
              <a:t>If we raise the level of arousal in the room we need to know the impact that is having- we can’t just do it because we are the boss.</a:t>
            </a:r>
          </a:p>
          <a:p>
            <a:r>
              <a:rPr lang="en-GB" baseline="0" dirty="0"/>
              <a:t>Zebra crossing/Farah.  </a:t>
            </a:r>
          </a:p>
          <a:p>
            <a:r>
              <a:rPr lang="en-GB" baseline="0" dirty="0"/>
              <a:t>Only 4% of people say they are rude because they can get away with it. Many don’t know they were rude.</a:t>
            </a:r>
          </a:p>
          <a:p>
            <a:r>
              <a:rPr lang="en-GB" dirty="0"/>
              <a:t>https://hbr.org/2016/10/dont-let-power-corrupt-you</a:t>
            </a:r>
          </a:p>
          <a:p>
            <a:endParaRPr lang="en-GB" dirty="0"/>
          </a:p>
        </p:txBody>
      </p:sp>
    </p:spTree>
    <p:extLst>
      <p:ext uri="{BB962C8B-B14F-4D97-AF65-F5344CB8AC3E}">
        <p14:creationId xmlns:p14="http://schemas.microsoft.com/office/powerpoint/2010/main" val="3693404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771620D-7FC0-4F0C-9602-65F1A7CCFA89}"/>
              </a:ext>
            </a:extLst>
          </p:cNvPr>
          <p:cNvSpPr>
            <a:spLocks noGrp="1"/>
          </p:cNvSpPr>
          <p:nvPr>
            <p:ph type="body" idx="1"/>
          </p:nvPr>
        </p:nvSpPr>
        <p:spPr/>
        <p:txBody>
          <a:bodyPr/>
          <a:lstStyle/>
          <a:p>
            <a:r>
              <a:rPr lang="en-GB" dirty="0"/>
              <a:t>Power corrupts Stanford. Intoxicating. We change 3X </a:t>
            </a:r>
            <a:r>
              <a:rPr lang="en-GB" dirty="0" err="1"/>
              <a:t>ipad</a:t>
            </a:r>
            <a:r>
              <a:rPr lang="en-GB" dirty="0"/>
              <a:t>, interrupt, raise voice</a:t>
            </a:r>
          </a:p>
          <a:p>
            <a:r>
              <a:rPr lang="en-GB" dirty="0"/>
              <a:t>Permission and impact. Biscuits. Seniority. We behave as though seniority is an excuse, not a responsibility.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Bosses, authority,</a:t>
            </a:r>
            <a:r>
              <a:rPr lang="en-GB" baseline="0" dirty="0"/>
              <a:t> you! Ripples. More impact and frequently worse behaviour</a:t>
            </a:r>
          </a:p>
          <a:p>
            <a:endParaRPr lang="en-GB" dirty="0"/>
          </a:p>
          <a:p>
            <a:r>
              <a:rPr lang="en-GB" baseline="0" dirty="0"/>
              <a:t>We get there through asking then we end up telling.</a:t>
            </a:r>
          </a:p>
          <a:p>
            <a:r>
              <a:rPr lang="en-GB" baseline="0" dirty="0"/>
              <a:t>Biscuits/ zebra crossing experiments</a:t>
            </a:r>
          </a:p>
          <a:p>
            <a:r>
              <a:rPr lang="en-GB" b="1" baseline="0" dirty="0"/>
              <a:t>If we raise the level of arousal in the room we need to know the impact that is having- we can’t just do it because we are the boss.</a:t>
            </a:r>
          </a:p>
          <a:p>
            <a:r>
              <a:rPr lang="en-GB" baseline="0" dirty="0"/>
              <a:t>Zebra crossing/Farah.  </a:t>
            </a:r>
          </a:p>
          <a:p>
            <a:r>
              <a:rPr lang="en-GB" baseline="0" dirty="0"/>
              <a:t>Only 4% of people say they are rude because they can get away with it. Many don’t know they were rude.</a:t>
            </a:r>
          </a:p>
          <a:p>
            <a:r>
              <a:rPr lang="en-GB" dirty="0"/>
              <a:t>https://hbr.org/2016/10/dont-let-power-corrupt-you</a:t>
            </a:r>
          </a:p>
          <a:p>
            <a:endParaRPr lang="en-GB" dirty="0"/>
          </a:p>
        </p:txBody>
      </p:sp>
    </p:spTree>
    <p:extLst>
      <p:ext uri="{BB962C8B-B14F-4D97-AF65-F5344CB8AC3E}">
        <p14:creationId xmlns:p14="http://schemas.microsoft.com/office/powerpoint/2010/main" val="3453730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896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69AA1A-24C0-4C34-98CD-0CF397CBF445}"/>
              </a:ext>
            </a:extLst>
          </p:cNvPr>
          <p:cNvSpPr>
            <a:spLocks noGrp="1"/>
          </p:cNvSpPr>
          <p:nvPr>
            <p:ph type="body" idx="1"/>
          </p:nvPr>
        </p:nvSpPr>
        <p:spPr/>
        <p:txBody>
          <a:bodyPr/>
          <a:lstStyle/>
          <a:p>
            <a:r>
              <a:rPr lang="en-GB" dirty="0"/>
              <a:t>At the Western General Hospital 1959</a:t>
            </a:r>
          </a:p>
          <a:p>
            <a:r>
              <a:rPr lang="en-GB" dirty="0"/>
              <a:t>Wards, cigarettes advised</a:t>
            </a:r>
          </a:p>
          <a:p>
            <a:endParaRPr lang="en-GB" dirty="0"/>
          </a:p>
        </p:txBody>
      </p:sp>
    </p:spTree>
    <p:extLst>
      <p:ext uri="{BB962C8B-B14F-4D97-AF65-F5344CB8AC3E}">
        <p14:creationId xmlns:p14="http://schemas.microsoft.com/office/powerpoint/2010/main" val="858145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CF52CE6-C136-45CD-9C7D-CB9CBDB097EE}"/>
              </a:ext>
            </a:extLst>
          </p:cNvPr>
          <p:cNvSpPr>
            <a:spLocks noGrp="1"/>
          </p:cNvSpPr>
          <p:nvPr>
            <p:ph type="body" idx="1"/>
          </p:nvPr>
        </p:nvSpPr>
        <p:spPr/>
        <p:txBody>
          <a:bodyPr/>
          <a:lstStyle/>
          <a:p>
            <a:r>
              <a:rPr lang="en-GB" dirty="0"/>
              <a:t>Terrible </a:t>
            </a:r>
            <a:r>
              <a:rPr lang="en-GB" dirty="0" err="1"/>
              <a:t>tll</a:t>
            </a:r>
            <a:r>
              <a:rPr lang="en-GB" dirty="0"/>
              <a:t> that tobacco takes on health- and we changed</a:t>
            </a:r>
          </a:p>
          <a:p>
            <a:r>
              <a:rPr lang="en-GB" dirty="0"/>
              <a:t>Now it is 201… and we are beginning to understand the impact of behaviour on team outcomes</a:t>
            </a:r>
          </a:p>
        </p:txBody>
      </p:sp>
    </p:spTree>
    <p:extLst>
      <p:ext uri="{BB962C8B-B14F-4D97-AF65-F5344CB8AC3E}">
        <p14:creationId xmlns:p14="http://schemas.microsoft.com/office/powerpoint/2010/main" val="1544992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2929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ED75372-C8D0-417A-8CE3-B1E99A98BCA5}"/>
              </a:ext>
            </a:extLst>
          </p:cNvPr>
          <p:cNvSpPr>
            <a:spLocks noGrp="1"/>
          </p:cNvSpPr>
          <p:nvPr>
            <p:ph type="body" idx="1"/>
          </p:nvPr>
        </p:nvSpPr>
        <p:spPr/>
        <p:txBody>
          <a:bodyPr/>
          <a:lstStyle/>
          <a:p>
            <a:r>
              <a:rPr lang="en-GB" dirty="0"/>
              <a:t>Because we have a brilliant opportunity to do more good for our patients whilst making the workplace better for the vast majority of us and to help our teams (and ourselves) perform at our very best.</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hope I’ve made my point- because if I have then we have a brilliant opportunity to do more good for our patients whilst making the workplace better for the vast majority of us</a:t>
            </a:r>
          </a:p>
          <a:p>
            <a:endParaRPr lang="en-GB" dirty="0"/>
          </a:p>
        </p:txBody>
      </p:sp>
    </p:spTree>
    <p:extLst>
      <p:ext uri="{BB962C8B-B14F-4D97-AF65-F5344CB8AC3E}">
        <p14:creationId xmlns:p14="http://schemas.microsoft.com/office/powerpoint/2010/main" val="120161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51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7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66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E1574-F978-493A-823C-F0357D83BCF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0845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jpeg"/><Relationship Id="rId21" Type="http://schemas.openxmlformats.org/officeDocument/2006/relationships/image" Target="../media/image32.pn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image" Target="../media/image13.jpeg"/><Relationship Id="rId16" Type="http://schemas.openxmlformats.org/officeDocument/2006/relationships/image" Target="../media/image27.png"/><Relationship Id="rId20" Type="http://schemas.openxmlformats.org/officeDocument/2006/relationships/image" Target="../media/image31.jpeg"/><Relationship Id="rId1" Type="http://schemas.openxmlformats.org/officeDocument/2006/relationships/slideMaster" Target="../slideMasters/slideMaster4.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12DC3B8-FEFC-4287-85B3-1D127655DF77}"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1683366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12DC3B8-FEFC-4287-85B3-1D127655DF77}"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2384849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12DC3B8-FEFC-4287-85B3-1D127655DF77}"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2596389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8" y="0"/>
            <a:ext cx="12188025"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82635" y="5400869"/>
            <a:ext cx="2438431" cy="1063060"/>
          </a:xfrm>
          <a:prstGeom prst="rect">
            <a:avLst/>
          </a:prstGeom>
        </p:spPr>
      </p:pic>
      <p:sp>
        <p:nvSpPr>
          <p:cNvPr id="4" name="Date Placeholder 3"/>
          <p:cNvSpPr>
            <a:spLocks noGrp="1"/>
          </p:cNvSpPr>
          <p:nvPr>
            <p:ph type="dt" sz="half" idx="10"/>
          </p:nvPr>
        </p:nvSpPr>
        <p:spPr/>
        <p:txBody>
          <a:bodyPr/>
          <a:lstStyle/>
          <a:p>
            <a:fld id="{5DD1527B-A3F8-114D-BE36-14E625B56794}"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7FBC4-559F-974C-81C8-0EF6631A9E3A}" type="slidenum">
              <a:rPr lang="en-US" smtClean="0"/>
              <a:t>‹#›</a:t>
            </a:fld>
            <a:endParaRPr lang="en-US"/>
          </a:p>
        </p:txBody>
      </p:sp>
    </p:spTree>
    <p:extLst>
      <p:ext uri="{BB962C8B-B14F-4D97-AF65-F5344CB8AC3E}">
        <p14:creationId xmlns:p14="http://schemas.microsoft.com/office/powerpoint/2010/main" val="4264245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lines blu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p:txBody>
      </p:sp>
      <p:sp>
        <p:nvSpPr>
          <p:cNvPr id="4" name="Title 3"/>
          <p:cNvSpPr>
            <a:spLocks noGrp="1"/>
          </p:cNvSpPr>
          <p:nvPr>
            <p:ph type="title"/>
          </p:nvPr>
        </p:nvSpPr>
        <p:spPr>
          <a:xfrm>
            <a:off x="517392" y="341821"/>
            <a:ext cx="7195469" cy="1661993"/>
          </a:xfrm>
        </p:spPr>
        <p:txBody>
          <a:bodyPr/>
          <a:lstStyle/>
          <a:p>
            <a:r>
              <a:rPr lang="en-GB" dirty="0"/>
              <a:t>Click to edit Master title style</a:t>
            </a:r>
          </a:p>
        </p:txBody>
      </p:sp>
      <p:sp>
        <p:nvSpPr>
          <p:cNvPr id="7"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solidFill>
                  <a:srgbClr val="FFFFFF"/>
                </a:solidFill>
                <a:latin typeface="Calibri"/>
                <a:cs typeface="Calibri"/>
              </a:defRPr>
            </a:lvl1pPr>
          </a:lstStyle>
          <a:p>
            <a:fld id="{720B5B47-3CF9-9543-849A-170F8D3A42D1}" type="datetime3">
              <a:rPr lang="en-GB" smtClean="0"/>
              <a:t>13 February, 2020</a:t>
            </a:fld>
            <a:endParaRPr lang="en-US" dirty="0"/>
          </a:p>
        </p:txBody>
      </p:sp>
    </p:spTree>
    <p:extLst>
      <p:ext uri="{BB962C8B-B14F-4D97-AF65-F5344CB8AC3E}">
        <p14:creationId xmlns:p14="http://schemas.microsoft.com/office/powerpoint/2010/main" val="973225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lines blue - Englan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p:txBody>
      </p:sp>
      <p:sp>
        <p:nvSpPr>
          <p:cNvPr id="4" name="Title 3"/>
          <p:cNvSpPr>
            <a:spLocks noGrp="1"/>
          </p:cNvSpPr>
          <p:nvPr>
            <p:ph type="title"/>
          </p:nvPr>
        </p:nvSpPr>
        <p:spPr>
          <a:xfrm>
            <a:off x="517392" y="341821"/>
            <a:ext cx="7195469" cy="1661993"/>
          </a:xfrm>
        </p:spPr>
        <p:txBody>
          <a:bodyPr/>
          <a:lstStyle/>
          <a:p>
            <a:r>
              <a:rPr lang="en-GB" dirty="0"/>
              <a:t>Click to edit Master title style</a:t>
            </a:r>
          </a:p>
        </p:txBody>
      </p:sp>
      <p:cxnSp>
        <p:nvCxnSpPr>
          <p:cNvPr id="7" name="Straight Connector 6"/>
          <p:cNvCxnSpPr/>
          <p:nvPr userDrawn="1"/>
        </p:nvCxnSpPr>
        <p:spPr>
          <a:xfrm>
            <a:off x="10245021" y="1541817"/>
            <a:ext cx="194698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6379" y="1607298"/>
            <a:ext cx="724887" cy="185301"/>
          </a:xfrm>
          <a:prstGeom prst="rect">
            <a:avLst/>
          </a:prstGeom>
        </p:spPr>
      </p:pic>
      <p:sp>
        <p:nvSpPr>
          <p:cNvPr id="9"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solidFill>
                  <a:srgbClr val="FFFFFF"/>
                </a:solidFill>
                <a:latin typeface="Calibri"/>
                <a:cs typeface="Calibri"/>
              </a:defRPr>
            </a:lvl1pPr>
          </a:lstStyle>
          <a:p>
            <a:fld id="{E872B90C-1F9A-2342-AE32-F7306AED6DDC}" type="datetime3">
              <a:rPr lang="en-GB" smtClean="0"/>
              <a:t>13 February, 2020</a:t>
            </a:fld>
            <a:endParaRPr lang="en-US" dirty="0"/>
          </a:p>
        </p:txBody>
      </p:sp>
    </p:spTree>
    <p:extLst>
      <p:ext uri="{BB962C8B-B14F-4D97-AF65-F5344CB8AC3E}">
        <p14:creationId xmlns:p14="http://schemas.microsoft.com/office/powerpoint/2010/main" val="3340027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2 lines blue - N Irelan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p:txBody>
      </p:sp>
      <p:sp>
        <p:nvSpPr>
          <p:cNvPr id="4" name="Title 3"/>
          <p:cNvSpPr>
            <a:spLocks noGrp="1"/>
          </p:cNvSpPr>
          <p:nvPr>
            <p:ph type="title"/>
          </p:nvPr>
        </p:nvSpPr>
        <p:spPr>
          <a:xfrm>
            <a:off x="517392" y="341821"/>
            <a:ext cx="7195469" cy="1661993"/>
          </a:xfrm>
        </p:spPr>
        <p:txBody>
          <a:bodyPr/>
          <a:lstStyle/>
          <a:p>
            <a:r>
              <a:rPr lang="en-GB" dirty="0"/>
              <a:t>Click to edit Master title style</a:t>
            </a:r>
          </a:p>
        </p:txBody>
      </p:sp>
      <p:cxnSp>
        <p:nvCxnSpPr>
          <p:cNvPr id="7" name="Straight Connector 6"/>
          <p:cNvCxnSpPr/>
          <p:nvPr userDrawn="1"/>
        </p:nvCxnSpPr>
        <p:spPr>
          <a:xfrm>
            <a:off x="10245021" y="1541817"/>
            <a:ext cx="194698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6380" y="1607297"/>
            <a:ext cx="1497241" cy="144000"/>
          </a:xfrm>
          <a:prstGeom prst="rect">
            <a:avLst/>
          </a:prstGeom>
        </p:spPr>
      </p:pic>
      <p:sp>
        <p:nvSpPr>
          <p:cNvPr id="10"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solidFill>
                  <a:srgbClr val="FFFFFF"/>
                </a:solidFill>
                <a:latin typeface="Calibri"/>
                <a:cs typeface="Calibri"/>
              </a:defRPr>
            </a:lvl1pPr>
          </a:lstStyle>
          <a:p>
            <a:fld id="{F64BB13B-7A7E-DE4C-A2BD-1E91A116B696}" type="datetime3">
              <a:rPr lang="en-GB" smtClean="0"/>
              <a:t>13 February, 2020</a:t>
            </a:fld>
            <a:endParaRPr lang="en-US" dirty="0"/>
          </a:p>
        </p:txBody>
      </p:sp>
    </p:spTree>
    <p:extLst>
      <p:ext uri="{BB962C8B-B14F-4D97-AF65-F5344CB8AC3E}">
        <p14:creationId xmlns:p14="http://schemas.microsoft.com/office/powerpoint/2010/main" val="1691721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2 lines blue - Scotlan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p:txBody>
      </p:sp>
      <p:sp>
        <p:nvSpPr>
          <p:cNvPr id="4" name="Title 3"/>
          <p:cNvSpPr>
            <a:spLocks noGrp="1"/>
          </p:cNvSpPr>
          <p:nvPr>
            <p:ph type="title"/>
          </p:nvPr>
        </p:nvSpPr>
        <p:spPr>
          <a:xfrm>
            <a:off x="517392" y="341821"/>
            <a:ext cx="7195469" cy="1661993"/>
          </a:xfrm>
        </p:spPr>
        <p:txBody>
          <a:bodyPr/>
          <a:lstStyle/>
          <a:p>
            <a:r>
              <a:rPr lang="en-GB" dirty="0"/>
              <a:t>Click to edit Master title style</a:t>
            </a:r>
          </a:p>
        </p:txBody>
      </p:sp>
      <p:cxnSp>
        <p:nvCxnSpPr>
          <p:cNvPr id="7" name="Straight Connector 6"/>
          <p:cNvCxnSpPr/>
          <p:nvPr userDrawn="1"/>
        </p:nvCxnSpPr>
        <p:spPr>
          <a:xfrm>
            <a:off x="10245021" y="1541817"/>
            <a:ext cx="194698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6380" y="1607297"/>
            <a:ext cx="765521" cy="144000"/>
          </a:xfrm>
          <a:prstGeom prst="rect">
            <a:avLst/>
          </a:prstGeom>
        </p:spPr>
      </p:pic>
      <p:sp>
        <p:nvSpPr>
          <p:cNvPr id="10"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solidFill>
                  <a:srgbClr val="FFFFFF"/>
                </a:solidFill>
                <a:latin typeface="Calibri"/>
                <a:cs typeface="Calibri"/>
              </a:defRPr>
            </a:lvl1pPr>
          </a:lstStyle>
          <a:p>
            <a:fld id="{4269046F-C088-4549-BFC8-FFDEDAB9BF01}" type="datetime3">
              <a:rPr lang="en-GB" smtClean="0"/>
              <a:t>13 February, 2020</a:t>
            </a:fld>
            <a:endParaRPr lang="en-US" dirty="0"/>
          </a:p>
        </p:txBody>
      </p:sp>
    </p:spTree>
    <p:extLst>
      <p:ext uri="{BB962C8B-B14F-4D97-AF65-F5344CB8AC3E}">
        <p14:creationId xmlns:p14="http://schemas.microsoft.com/office/powerpoint/2010/main" val="697800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lines blue - Wal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p:txBody>
      </p:sp>
      <p:sp>
        <p:nvSpPr>
          <p:cNvPr id="4" name="Title 3"/>
          <p:cNvSpPr>
            <a:spLocks noGrp="1"/>
          </p:cNvSpPr>
          <p:nvPr>
            <p:ph type="title"/>
          </p:nvPr>
        </p:nvSpPr>
        <p:spPr>
          <a:xfrm>
            <a:off x="517392" y="341821"/>
            <a:ext cx="7195469" cy="1661993"/>
          </a:xfrm>
        </p:spPr>
        <p:txBody>
          <a:bodyPr/>
          <a:lstStyle/>
          <a:p>
            <a:r>
              <a:rPr lang="en-GB" dirty="0"/>
              <a:t>Click to edit Master title style</a:t>
            </a:r>
          </a:p>
        </p:txBody>
      </p:sp>
      <p:cxnSp>
        <p:nvCxnSpPr>
          <p:cNvPr id="7" name="Straight Connector 6"/>
          <p:cNvCxnSpPr/>
          <p:nvPr userDrawn="1"/>
        </p:nvCxnSpPr>
        <p:spPr>
          <a:xfrm>
            <a:off x="10245021" y="1541817"/>
            <a:ext cx="194698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56379" y="1607297"/>
            <a:ext cx="1176000" cy="187395"/>
          </a:xfrm>
          <a:prstGeom prst="rect">
            <a:avLst/>
          </a:prstGeom>
        </p:spPr>
      </p:pic>
      <p:sp>
        <p:nvSpPr>
          <p:cNvPr id="10"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solidFill>
                  <a:srgbClr val="FFFFFF"/>
                </a:solidFill>
                <a:latin typeface="Calibri"/>
                <a:cs typeface="Calibri"/>
              </a:defRPr>
            </a:lvl1pPr>
          </a:lstStyle>
          <a:p>
            <a:fld id="{15DE1E4C-A7D4-5A4A-A2E2-4D937AB3C1C8}" type="datetime3">
              <a:rPr lang="en-GB" smtClean="0"/>
              <a:t>13 February, 2020</a:t>
            </a:fld>
            <a:endParaRPr lang="en-US" dirty="0"/>
          </a:p>
        </p:txBody>
      </p:sp>
    </p:spTree>
    <p:extLst>
      <p:ext uri="{BB962C8B-B14F-4D97-AF65-F5344CB8AC3E}">
        <p14:creationId xmlns:p14="http://schemas.microsoft.com/office/powerpoint/2010/main" val="3608646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9" name="Title 3"/>
          <p:cNvSpPr>
            <a:spLocks noGrp="1"/>
          </p:cNvSpPr>
          <p:nvPr>
            <p:ph type="title" hasCustomPrompt="1"/>
          </p:nvPr>
        </p:nvSpPr>
        <p:spPr>
          <a:xfrm>
            <a:off x="517392" y="341820"/>
            <a:ext cx="7191509" cy="1660547"/>
          </a:xfrm>
        </p:spPr>
        <p:txBody>
          <a:bodyPr>
            <a:noAutofit/>
          </a:bodyPr>
          <a:lstStyle>
            <a:lvl1pPr>
              <a:lnSpc>
                <a:spcPts val="6400"/>
              </a:lnSpc>
              <a:defRPr sz="6133"/>
            </a:lvl1pPr>
          </a:lstStyle>
          <a:p>
            <a:r>
              <a:rPr lang="en-GB" dirty="0"/>
              <a:t>Click to edit </a:t>
            </a:r>
            <a:br>
              <a:rPr lang="en-GB" dirty="0"/>
            </a:br>
            <a:r>
              <a:rPr lang="en-GB" dirty="0"/>
              <a:t>Master title style</a:t>
            </a:r>
          </a:p>
        </p:txBody>
      </p:sp>
      <p:sp>
        <p:nvSpPr>
          <p:cNvPr id="6"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42EC2B97-85FC-2A43-B01D-0D237DE19486}" type="datetime3">
              <a:rPr lang="en-GB" smtClean="0"/>
              <a:t>13 February, 2020</a:t>
            </a:fld>
            <a:endParaRPr lang="en-US" dirty="0"/>
          </a:p>
        </p:txBody>
      </p:sp>
      <p:sp>
        <p:nvSpPr>
          <p:cNvPr id="5"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211757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Large Paragraph Style">
    <p:spTree>
      <p:nvGrpSpPr>
        <p:cNvPr id="1" name=""/>
        <p:cNvGrpSpPr/>
        <p:nvPr/>
      </p:nvGrpSpPr>
      <p:grpSpPr>
        <a:xfrm>
          <a:off x="0" y="0"/>
          <a:ext cx="0" cy="0"/>
          <a:chOff x="0" y="0"/>
          <a:chExt cx="0" cy="0"/>
        </a:xfrm>
      </p:grpSpPr>
      <p:sp>
        <p:nvSpPr>
          <p:cNvPr id="2" name="Title 1"/>
          <p:cNvSpPr>
            <a:spLocks noGrp="1"/>
          </p:cNvSpPr>
          <p:nvPr>
            <p:ph type="title"/>
          </p:nvPr>
        </p:nvSpPr>
        <p:spPr>
          <a:xfrm>
            <a:off x="517391" y="435893"/>
            <a:ext cx="9425231" cy="658425"/>
          </a:xfrm>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a:lnSpc>
                <a:spcPct val="80000"/>
              </a:lnSpc>
              <a:spcAft>
                <a:spcPts val="800"/>
              </a:spcAft>
              <a:defRPr sz="3733"/>
            </a:lvl1pPr>
            <a:lvl2pPr>
              <a:lnSpc>
                <a:spcPct val="80000"/>
              </a:lnSpc>
              <a:spcAft>
                <a:spcPts val="800"/>
              </a:spcAft>
              <a:defRPr sz="3200">
                <a:latin typeface="Calibri"/>
                <a:cs typeface="Calibri"/>
              </a:defRPr>
            </a:lvl2pPr>
            <a:lvl3pPr>
              <a:lnSpc>
                <a:spcPct val="80000"/>
              </a:lnSpc>
              <a:spcAft>
                <a:spcPts val="800"/>
              </a:spcAft>
              <a:defRPr sz="2667">
                <a:latin typeface="Calibri"/>
                <a:cs typeface="Calibri"/>
              </a:defRPr>
            </a:lvl3pPr>
            <a:lvl4pPr>
              <a:lnSpc>
                <a:spcPct val="80000"/>
              </a:lnSpc>
              <a:spcAft>
                <a:spcPts val="800"/>
              </a:spcAft>
              <a:defRPr sz="2667">
                <a:latin typeface="Calibri"/>
                <a:cs typeface="Calibri"/>
              </a:defRPr>
            </a:lvl4pPr>
            <a:lvl5pPr>
              <a:lnSpc>
                <a:spcPct val="80000"/>
              </a:lnSpc>
              <a:spcAft>
                <a:spcPts val="800"/>
              </a:spcAft>
              <a:defRPr sz="2667">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3FFC9BE3-63B7-8B4B-8F7F-E2147C04187A}" type="datetime3">
              <a:rPr lang="en-GB" smtClean="0"/>
              <a:t>13 February, 2020</a:t>
            </a:fld>
            <a:endParaRPr lang="en-US" dirty="0"/>
          </a:p>
        </p:txBody>
      </p:sp>
      <p:sp>
        <p:nvSpPr>
          <p:cNvPr id="8"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1029769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12DC3B8-FEFC-4287-85B3-1D127655DF77}"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2008769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egular Paragraph Style">
    <p:spTree>
      <p:nvGrpSpPr>
        <p:cNvPr id="1" name=""/>
        <p:cNvGrpSpPr/>
        <p:nvPr/>
      </p:nvGrpSpPr>
      <p:grpSpPr>
        <a:xfrm>
          <a:off x="0" y="0"/>
          <a:ext cx="0" cy="0"/>
          <a:chOff x="0" y="0"/>
          <a:chExt cx="0" cy="0"/>
        </a:xfrm>
      </p:grpSpPr>
      <p:sp>
        <p:nvSpPr>
          <p:cNvPr id="2" name="Title 1"/>
          <p:cNvSpPr>
            <a:spLocks noGrp="1"/>
          </p:cNvSpPr>
          <p:nvPr>
            <p:ph type="title"/>
          </p:nvPr>
        </p:nvSpPr>
        <p:spPr>
          <a:xfrm>
            <a:off x="517391" y="435893"/>
            <a:ext cx="9425231" cy="658424"/>
          </a:xfrm>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a:lnSpc>
                <a:spcPct val="80000"/>
              </a:lnSpc>
              <a:defRPr sz="3733"/>
            </a:lvl1pPr>
            <a:lvl2pPr>
              <a:lnSpc>
                <a:spcPct val="80000"/>
              </a:lnSpc>
              <a:defRPr sz="3200">
                <a:latin typeface="Calibri" panose="020F0502020204030204" pitchFamily="34" charset="0"/>
              </a:defRPr>
            </a:lvl2pPr>
            <a:lvl3pPr>
              <a:lnSpc>
                <a:spcPct val="80000"/>
              </a:lnSpc>
              <a:defRPr>
                <a:latin typeface="Calibri" panose="020F0502020204030204" pitchFamily="34" charset="0"/>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7560F7E0-9C0D-2D49-8531-0E815FA79E9D}" type="datetime3">
              <a:rPr lang="en-GB" smtClean="0"/>
              <a:t>13 February, 2020</a:t>
            </a:fld>
            <a:endParaRPr lang="en-US" dirty="0"/>
          </a:p>
        </p:txBody>
      </p:sp>
      <p:sp>
        <p:nvSpPr>
          <p:cNvPr id="8"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3599288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 paragraph style">
    <p:spTree>
      <p:nvGrpSpPr>
        <p:cNvPr id="1" name=""/>
        <p:cNvGrpSpPr/>
        <p:nvPr/>
      </p:nvGrpSpPr>
      <p:grpSpPr>
        <a:xfrm>
          <a:off x="0" y="0"/>
          <a:ext cx="0" cy="0"/>
          <a:chOff x="0" y="0"/>
          <a:chExt cx="0" cy="0"/>
        </a:xfrm>
      </p:grpSpPr>
      <p:sp>
        <p:nvSpPr>
          <p:cNvPr id="2" name="Title 1"/>
          <p:cNvSpPr>
            <a:spLocks noGrp="1"/>
          </p:cNvSpPr>
          <p:nvPr>
            <p:ph type="title"/>
          </p:nvPr>
        </p:nvSpPr>
        <p:spPr>
          <a:xfrm>
            <a:off x="517391" y="435893"/>
            <a:ext cx="9425231" cy="658424"/>
          </a:xfrm>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lvl1pPr marL="0" indent="0">
              <a:lnSpc>
                <a:spcPts val="3200"/>
              </a:lnSpc>
              <a:buFont typeface="Calibri" panose="020F0502020204030204" pitchFamily="34" charset="0"/>
              <a:buNone/>
              <a:defRPr b="0">
                <a:solidFill>
                  <a:schemeClr val="tx2">
                    <a:lumMod val="95000"/>
                    <a:lumOff val="5000"/>
                  </a:schemeClr>
                </a:solidFill>
              </a:defRPr>
            </a:lvl1pPr>
            <a:lvl2pPr>
              <a:lnSpc>
                <a:spcPts val="3200"/>
              </a:lnSpc>
              <a:defRPr/>
            </a:lvl2pPr>
            <a:lvl3pPr marL="954593" indent="-472006">
              <a:lnSpc>
                <a:spcPts val="2667"/>
              </a:lnSpc>
              <a:tabLst/>
              <a:defRPr lang="en-US" sz="3200" b="0" kern="1200" spc="-67" dirty="0" smtClean="0">
                <a:solidFill>
                  <a:schemeClr val="tx1"/>
                </a:solidFill>
                <a:latin typeface="Calibri" panose="020F0502020204030204" pitchFamily="34" charset="0"/>
                <a:ea typeface="+mj-ea"/>
                <a:cs typeface="+mj-cs"/>
              </a:defRPr>
            </a:lvl3pPr>
            <a:lvl4pPr>
              <a:lnSpc>
                <a:spcPts val="2667"/>
              </a:lnSpc>
              <a:defRPr/>
            </a:lvl4pPr>
            <a:lvl5pPr marL="1437181" indent="-482588">
              <a:lnSpc>
                <a:spcPts val="2667"/>
              </a:lnSpc>
              <a:defRPr/>
            </a:lvl5pPr>
          </a:lstStyle>
          <a:p>
            <a:pPr lvl="0"/>
            <a:r>
              <a:rPr lang="en-US"/>
              <a:t>Click to edit Master text styles</a:t>
            </a:r>
          </a:p>
          <a:p>
            <a:pPr lvl="1"/>
            <a:r>
              <a:rPr lang="en-US"/>
              <a:t>Second level</a:t>
            </a:r>
          </a:p>
          <a:p>
            <a:pPr lvl="2"/>
            <a:r>
              <a:rPr lang="en-US"/>
              <a:t>Third level</a:t>
            </a:r>
          </a:p>
        </p:txBody>
      </p:sp>
      <p:sp>
        <p:nvSpPr>
          <p:cNvPr id="7"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7560F7E0-9C0D-2D49-8531-0E815FA79E9D}" type="datetime3">
              <a:rPr lang="en-GB" smtClean="0"/>
              <a:t>13 February, 2020</a:t>
            </a:fld>
            <a:endParaRPr lang="en-US" dirty="0"/>
          </a:p>
        </p:txBody>
      </p:sp>
      <p:sp>
        <p:nvSpPr>
          <p:cNvPr id="8"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2869488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 text box slide">
    <p:spTree>
      <p:nvGrpSpPr>
        <p:cNvPr id="1" name=""/>
        <p:cNvGrpSpPr/>
        <p:nvPr/>
      </p:nvGrpSpPr>
      <p:grpSpPr>
        <a:xfrm>
          <a:off x="0" y="0"/>
          <a:ext cx="0" cy="0"/>
          <a:chOff x="0" y="0"/>
          <a:chExt cx="0" cy="0"/>
        </a:xfrm>
      </p:grpSpPr>
      <p:sp>
        <p:nvSpPr>
          <p:cNvPr id="2" name="Title 1"/>
          <p:cNvSpPr>
            <a:spLocks noGrp="1"/>
          </p:cNvSpPr>
          <p:nvPr>
            <p:ph type="title"/>
          </p:nvPr>
        </p:nvSpPr>
        <p:spPr>
          <a:xfrm>
            <a:off x="517390" y="435893"/>
            <a:ext cx="9382913" cy="658425"/>
          </a:xfrm>
        </p:spPr>
        <p:txBody>
          <a:bodyPr/>
          <a:lstStyle/>
          <a:p>
            <a:r>
              <a:rPr lang="en-US"/>
              <a:t>Click to edit Master title style</a:t>
            </a:r>
            <a:endParaRPr lang="en-GB" dirty="0"/>
          </a:p>
        </p:txBody>
      </p:sp>
      <p:sp>
        <p:nvSpPr>
          <p:cNvPr id="3" name="Content Placeholder 2"/>
          <p:cNvSpPr>
            <a:spLocks noGrp="1"/>
          </p:cNvSpPr>
          <p:nvPr>
            <p:ph idx="1"/>
          </p:nvPr>
        </p:nvSpPr>
        <p:spPr>
          <a:xfrm>
            <a:off x="500627" y="1675646"/>
            <a:ext cx="4520781" cy="4083188"/>
          </a:xfrm>
        </p:spPr>
        <p:txBody>
          <a:bodyPr/>
          <a:lstStyle>
            <a:lvl1pPr>
              <a:lnSpc>
                <a:spcPct val="80000"/>
              </a:lnSpc>
              <a:defRPr/>
            </a:lvl1pPr>
            <a:lvl2pPr>
              <a:lnSpc>
                <a:spcPct val="80000"/>
              </a:lnSpc>
              <a:defRPr>
                <a:latin typeface="Calibri" panose="020F0502020204030204" pitchFamily="34" charset="0"/>
              </a:defRPr>
            </a:lvl2pPr>
            <a:lvl3pPr>
              <a:lnSpc>
                <a:spcPct val="80000"/>
              </a:lnSpc>
              <a:defRPr>
                <a:latin typeface="Calibri" panose="020F0502020204030204" pitchFamily="34" charset="0"/>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2"/>
          <p:cNvSpPr>
            <a:spLocks noGrp="1"/>
          </p:cNvSpPr>
          <p:nvPr>
            <p:ph idx="12"/>
          </p:nvPr>
        </p:nvSpPr>
        <p:spPr>
          <a:xfrm>
            <a:off x="5379523" y="1675646"/>
            <a:ext cx="4520781" cy="4083188"/>
          </a:xfrm>
        </p:spPr>
        <p:txBody>
          <a:bodyPr/>
          <a:lstStyle>
            <a:lvl1pPr>
              <a:lnSpc>
                <a:spcPct val="80000"/>
              </a:lnSpc>
              <a:defRPr/>
            </a:lvl1pPr>
            <a:lvl2pPr>
              <a:lnSpc>
                <a:spcPct val="80000"/>
              </a:lnSpc>
              <a:defRPr>
                <a:latin typeface="Calibri" panose="020F0502020204030204" pitchFamily="34" charset="0"/>
              </a:defRPr>
            </a:lvl2pPr>
            <a:lvl3pPr>
              <a:lnSpc>
                <a:spcPct val="80000"/>
              </a:lnSpc>
              <a:defRPr>
                <a:latin typeface="Calibri" panose="020F0502020204030204" pitchFamily="34" charset="0"/>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5"/>
          <p:cNvSpPr>
            <a:spLocks noGrp="1"/>
          </p:cNvSpPr>
          <p:nvPr>
            <p:ph type="dt" sz="half" idx="2"/>
          </p:nvPr>
        </p:nvSpPr>
        <p:spPr>
          <a:xfrm>
            <a:off x="517392"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E7BB62AC-DBC0-F640-92EC-7B48F07DED43}" type="datetime3">
              <a:rPr lang="en-GB" smtClean="0"/>
              <a:t>13 February, 2020</a:t>
            </a:fld>
            <a:endParaRPr lang="en-US" dirty="0"/>
          </a:p>
        </p:txBody>
      </p:sp>
      <p:sp>
        <p:nvSpPr>
          <p:cNvPr id="9"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2731657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text slide">
    <p:spTree>
      <p:nvGrpSpPr>
        <p:cNvPr id="1" name=""/>
        <p:cNvGrpSpPr/>
        <p:nvPr/>
      </p:nvGrpSpPr>
      <p:grpSpPr>
        <a:xfrm>
          <a:off x="0" y="0"/>
          <a:ext cx="0" cy="0"/>
          <a:chOff x="0" y="0"/>
          <a:chExt cx="0" cy="0"/>
        </a:xfrm>
      </p:grpSpPr>
      <p:sp>
        <p:nvSpPr>
          <p:cNvPr id="2" name="Title 1"/>
          <p:cNvSpPr>
            <a:spLocks noGrp="1"/>
          </p:cNvSpPr>
          <p:nvPr>
            <p:ph type="title"/>
          </p:nvPr>
        </p:nvSpPr>
        <p:spPr>
          <a:xfrm>
            <a:off x="517390" y="435893"/>
            <a:ext cx="9380191" cy="658425"/>
          </a:xfrm>
        </p:spPr>
        <p:txBody>
          <a:bodyPr/>
          <a:lstStyle/>
          <a:p>
            <a:r>
              <a:rPr lang="en-US"/>
              <a:t>Click to edit Master title style</a:t>
            </a:r>
            <a:endParaRPr lang="en-GB" dirty="0"/>
          </a:p>
        </p:txBody>
      </p:sp>
      <p:sp>
        <p:nvSpPr>
          <p:cNvPr id="3" name="Content Placeholder 2"/>
          <p:cNvSpPr>
            <a:spLocks noGrp="1"/>
          </p:cNvSpPr>
          <p:nvPr>
            <p:ph idx="1"/>
          </p:nvPr>
        </p:nvSpPr>
        <p:spPr>
          <a:xfrm>
            <a:off x="500627" y="1675646"/>
            <a:ext cx="9396955" cy="4083188"/>
          </a:xfrm>
        </p:spPr>
        <p:txBody>
          <a:bodyPr numCol="2" spcCol="288000"/>
          <a:lstStyle>
            <a:lvl1pPr>
              <a:lnSpc>
                <a:spcPct val="80000"/>
              </a:lnSpc>
              <a:defRPr/>
            </a:lvl1pPr>
            <a:lvl2pPr>
              <a:lnSpc>
                <a:spcPct val="80000"/>
              </a:lnSpc>
              <a:defRPr>
                <a:latin typeface="Calibri" panose="020F0502020204030204" pitchFamily="34" charset="0"/>
              </a:defRPr>
            </a:lvl2pPr>
            <a:lvl3pPr>
              <a:lnSpc>
                <a:spcPct val="80000"/>
              </a:lnSpc>
              <a:defRPr>
                <a:latin typeface="Calibri" panose="020F0502020204030204" pitchFamily="34" charset="0"/>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5"/>
          <p:cNvSpPr>
            <a:spLocks noGrp="1"/>
          </p:cNvSpPr>
          <p:nvPr>
            <p:ph type="dt" sz="half" idx="2"/>
          </p:nvPr>
        </p:nvSpPr>
        <p:spPr>
          <a:xfrm>
            <a:off x="517392"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D0F0202F-4CBE-5349-963C-01099BEDC548}" type="datetime3">
              <a:rPr lang="en-GB" smtClean="0"/>
              <a:t>13 February, 2020</a:t>
            </a:fld>
            <a:endParaRPr lang="en-US" dirty="0"/>
          </a:p>
        </p:txBody>
      </p:sp>
      <p:sp>
        <p:nvSpPr>
          <p:cNvPr id="8"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3520674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image slide ">
    <p:spTree>
      <p:nvGrpSpPr>
        <p:cNvPr id="1" name=""/>
        <p:cNvGrpSpPr/>
        <p:nvPr/>
      </p:nvGrpSpPr>
      <p:grpSpPr>
        <a:xfrm>
          <a:off x="0" y="0"/>
          <a:ext cx="0" cy="0"/>
          <a:chOff x="0" y="0"/>
          <a:chExt cx="0" cy="0"/>
        </a:xfrm>
      </p:grpSpPr>
      <p:sp>
        <p:nvSpPr>
          <p:cNvPr id="2" name="Title 1"/>
          <p:cNvSpPr>
            <a:spLocks noGrp="1"/>
          </p:cNvSpPr>
          <p:nvPr>
            <p:ph type="title"/>
          </p:nvPr>
        </p:nvSpPr>
        <p:spPr>
          <a:xfrm>
            <a:off x="517392" y="435893"/>
            <a:ext cx="9396877" cy="658425"/>
          </a:xfrm>
        </p:spPr>
        <p:txBody>
          <a:bodyPr/>
          <a:lstStyle/>
          <a:p>
            <a:r>
              <a:rPr lang="en-US"/>
              <a:t>Click to edit Master title style</a:t>
            </a:r>
            <a:endParaRPr lang="en-GB" dirty="0"/>
          </a:p>
        </p:txBody>
      </p:sp>
      <p:sp>
        <p:nvSpPr>
          <p:cNvPr id="3" name="Content Placeholder 2"/>
          <p:cNvSpPr>
            <a:spLocks noGrp="1"/>
          </p:cNvSpPr>
          <p:nvPr>
            <p:ph idx="1"/>
          </p:nvPr>
        </p:nvSpPr>
        <p:spPr>
          <a:xfrm>
            <a:off x="500627" y="1675646"/>
            <a:ext cx="4906397" cy="4083188"/>
          </a:xfrm>
        </p:spPr>
        <p:txBody>
          <a:bodyPr/>
          <a:lstStyle>
            <a:lvl1pPr>
              <a:lnSpc>
                <a:spcPct val="80000"/>
              </a:lnSpc>
              <a:defRPr/>
            </a:lvl1pPr>
            <a:lvl2pPr>
              <a:lnSpc>
                <a:spcPct val="80000"/>
              </a:lnSpc>
              <a:defRPr>
                <a:latin typeface="Calibri" panose="020F0502020204030204" pitchFamily="34" charset="0"/>
              </a:defRPr>
            </a:lvl2pPr>
            <a:lvl3pPr>
              <a:lnSpc>
                <a:spcPct val="80000"/>
              </a:lnSpc>
              <a:defRPr>
                <a:latin typeface="Calibri" panose="020F0502020204030204" pitchFamily="34" charset="0"/>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7"/>
          <p:cNvSpPr>
            <a:spLocks noGrp="1"/>
          </p:cNvSpPr>
          <p:nvPr>
            <p:ph type="pic" sz="quarter" idx="12"/>
          </p:nvPr>
        </p:nvSpPr>
        <p:spPr>
          <a:xfrm>
            <a:off x="6186642" y="1727199"/>
            <a:ext cx="5499476" cy="4065164"/>
          </a:xfrm>
        </p:spPr>
        <p:txBody>
          <a:bodyPr/>
          <a:lstStyle/>
          <a:p>
            <a:r>
              <a:rPr lang="en-US"/>
              <a:t>Click icon to add picture</a:t>
            </a:r>
            <a:endParaRPr lang="en-GB" dirty="0"/>
          </a:p>
        </p:txBody>
      </p:sp>
      <p:sp>
        <p:nvSpPr>
          <p:cNvPr id="7"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746DC858-F03D-564D-B915-4EAA96B26C2B}" type="datetime3">
              <a:rPr lang="en-GB" smtClean="0"/>
              <a:t>13 February, 2020</a:t>
            </a:fld>
            <a:endParaRPr lang="en-US" dirty="0"/>
          </a:p>
        </p:txBody>
      </p:sp>
      <p:sp>
        <p:nvSpPr>
          <p:cNvPr id="9"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1807457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7393" y="435893"/>
            <a:ext cx="7191508" cy="658425"/>
          </a:xfrm>
        </p:spPr>
        <p:txBody>
          <a:bodyPr/>
          <a:lstStyle>
            <a:lvl1pPr>
              <a:defRPr sz="5333"/>
            </a:lvl1pPr>
          </a:lstStyle>
          <a:p>
            <a:r>
              <a:rPr lang="en-US"/>
              <a:t>Click to edit Master title style</a:t>
            </a:r>
            <a:endParaRPr lang="en-GB" dirty="0"/>
          </a:p>
        </p:txBody>
      </p:sp>
      <p:sp>
        <p:nvSpPr>
          <p:cNvPr id="6"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C89860A9-C8F6-5641-983D-303BDE492943}" type="datetime3">
              <a:rPr lang="en-GB" smtClean="0"/>
              <a:t>13 February, 2020</a:t>
            </a:fld>
            <a:endParaRPr lang="en-US" dirty="0"/>
          </a:p>
        </p:txBody>
      </p:sp>
      <p:sp>
        <p:nvSpPr>
          <p:cNvPr id="5"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
        <p:nvSpPr>
          <p:cNvPr id="7" name="Picture Placeholder 7"/>
          <p:cNvSpPr>
            <a:spLocks noGrp="1"/>
          </p:cNvSpPr>
          <p:nvPr>
            <p:ph type="pic" sz="quarter" idx="12"/>
          </p:nvPr>
        </p:nvSpPr>
        <p:spPr>
          <a:xfrm>
            <a:off x="537677" y="1727199"/>
            <a:ext cx="11148441" cy="4065164"/>
          </a:xfrm>
        </p:spPr>
        <p:txBody>
          <a:bodyPr/>
          <a:lstStyle/>
          <a:p>
            <a:r>
              <a:rPr lang="en-US"/>
              <a:t>Click icon to add picture</a:t>
            </a:r>
            <a:endParaRPr lang="en-GB" dirty="0"/>
          </a:p>
        </p:txBody>
      </p:sp>
    </p:spTree>
    <p:extLst>
      <p:ext uri="{BB962C8B-B14F-4D97-AF65-F5344CB8AC3E}">
        <p14:creationId xmlns:p14="http://schemas.microsoft.com/office/powerpoint/2010/main" val="1771004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127669"/>
            <a:ext cx="12192000" cy="730331"/>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517393" y="435893"/>
            <a:ext cx="7191508" cy="658425"/>
          </a:xfrm>
        </p:spPr>
        <p:txBody>
          <a:bodyPr/>
          <a:lstStyle>
            <a:lvl1pPr>
              <a:defRPr sz="5333">
                <a:solidFill>
                  <a:schemeClr val="bg1"/>
                </a:solidFill>
              </a:defRPr>
            </a:lvl1pPr>
          </a:lstStyle>
          <a:p>
            <a:r>
              <a:rPr lang="en-US"/>
              <a:t>Click to edit Master title style</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7468" y="508935"/>
            <a:ext cx="618067" cy="220975"/>
          </a:xfrm>
          <a:prstGeom prst="rect">
            <a:avLst/>
          </a:prstGeom>
        </p:spPr>
      </p:pic>
      <p:sp>
        <p:nvSpPr>
          <p:cNvPr id="15"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80883313-83E3-9442-9127-CC9B3286B845}" type="datetime3">
              <a:rPr lang="en-GB" smtClean="0"/>
              <a:t>13 February, 2020</a:t>
            </a:fld>
            <a:endParaRPr lang="en-US" dirty="0"/>
          </a:p>
        </p:txBody>
      </p:sp>
      <p:sp>
        <p:nvSpPr>
          <p:cNvPr id="9"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
        <p:nvSpPr>
          <p:cNvPr id="10" name="Rectangle 9"/>
          <p:cNvSpPr/>
          <p:nvPr userDrawn="1"/>
        </p:nvSpPr>
        <p:spPr>
          <a:xfrm>
            <a:off x="517389" y="6560021"/>
            <a:ext cx="2529587" cy="123111"/>
          </a:xfrm>
          <a:prstGeom prst="rect">
            <a:avLst/>
          </a:prstGeom>
        </p:spPr>
        <p:txBody>
          <a:bodyPr wrap="square" lIns="0" tIns="0" rIns="0" bIns="0" anchor="ctr">
            <a:spAutoFit/>
          </a:bodyPr>
          <a:lstStyle/>
          <a:p>
            <a:pPr rtl="0"/>
            <a:r>
              <a:rPr lang="en-GB" sz="800" b="0" i="0" u="none" strike="noStrike" kern="1200" baseline="0" dirty="0">
                <a:solidFill>
                  <a:schemeClr val="tx1"/>
                </a:solidFill>
                <a:latin typeface="Calibri"/>
                <a:ea typeface="+mn-ea"/>
                <a:cs typeface="Calibri"/>
              </a:rPr>
              <a:t>©British Medical Association</a:t>
            </a:r>
          </a:p>
        </p:txBody>
      </p:sp>
      <p:sp>
        <p:nvSpPr>
          <p:cNvPr id="11" name="Picture Placeholder 7"/>
          <p:cNvSpPr>
            <a:spLocks noGrp="1"/>
          </p:cNvSpPr>
          <p:nvPr>
            <p:ph type="pic" sz="quarter" idx="12"/>
          </p:nvPr>
        </p:nvSpPr>
        <p:spPr>
          <a:xfrm>
            <a:off x="537677" y="1727199"/>
            <a:ext cx="11148441" cy="4065164"/>
          </a:xfr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222081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17391" y="435893"/>
            <a:ext cx="9406331" cy="658425"/>
          </a:xfrm>
        </p:spPr>
        <p:txBody>
          <a:bodyPr/>
          <a:lstStyle/>
          <a:p>
            <a:r>
              <a:rPr lang="en-US"/>
              <a:t>Click to edit Master title style</a:t>
            </a:r>
            <a:endParaRPr lang="en-GB" dirty="0"/>
          </a:p>
        </p:txBody>
      </p:sp>
      <p:sp>
        <p:nvSpPr>
          <p:cNvPr id="3" name="Content Placeholder 2"/>
          <p:cNvSpPr>
            <a:spLocks noGrp="1"/>
          </p:cNvSpPr>
          <p:nvPr>
            <p:ph idx="1"/>
          </p:nvPr>
        </p:nvSpPr>
        <p:spPr>
          <a:xfrm>
            <a:off x="500627" y="1675646"/>
            <a:ext cx="4906397" cy="4083188"/>
          </a:xfrm>
        </p:spPr>
        <p:txBody>
          <a:bodyPr/>
          <a:lstStyle>
            <a:lvl1pPr>
              <a:lnSpc>
                <a:spcPct val="80000"/>
              </a:lnSpc>
              <a:defRPr/>
            </a:lvl1pPr>
            <a:lvl2pPr>
              <a:lnSpc>
                <a:spcPct val="80000"/>
              </a:lnSpc>
              <a:defRPr>
                <a:latin typeface="Calibri" panose="020F0502020204030204" pitchFamily="34" charset="0"/>
              </a:defRPr>
            </a:lvl2pPr>
            <a:lvl3pPr>
              <a:lnSpc>
                <a:spcPct val="80000"/>
              </a:lnSpc>
              <a:defRPr>
                <a:latin typeface="Calibri" panose="020F0502020204030204" pitchFamily="34" charset="0"/>
              </a:defRPr>
            </a:lvl3pPr>
            <a:lvl4pPr>
              <a:lnSpc>
                <a:spcPct val="80000"/>
              </a:lnSpc>
              <a:defRPr/>
            </a:lvl4pPr>
            <a:lvl5pPr>
              <a:lnSpc>
                <a:spcPct val="8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hart Placeholder 5"/>
          <p:cNvSpPr>
            <a:spLocks noGrp="1"/>
          </p:cNvSpPr>
          <p:nvPr>
            <p:ph type="chart" sz="quarter" idx="13"/>
          </p:nvPr>
        </p:nvSpPr>
        <p:spPr>
          <a:xfrm>
            <a:off x="6178552" y="1718734"/>
            <a:ext cx="5516033" cy="4066117"/>
          </a:xfrm>
        </p:spPr>
        <p:txBody>
          <a:bodyPr/>
          <a:lstStyle/>
          <a:p>
            <a:r>
              <a:rPr lang="en-US"/>
              <a:t>Click icon to add chart</a:t>
            </a:r>
            <a:endParaRPr lang="en-GB" dirty="0"/>
          </a:p>
        </p:txBody>
      </p:sp>
      <p:sp>
        <p:nvSpPr>
          <p:cNvPr id="7" name="Date Placeholder 5"/>
          <p:cNvSpPr>
            <a:spLocks noGrp="1"/>
          </p:cNvSpPr>
          <p:nvPr>
            <p:ph type="dt" sz="half" idx="2"/>
          </p:nvPr>
        </p:nvSpPr>
        <p:spPr>
          <a:xfrm>
            <a:off x="517392"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532B96B4-7CE1-A24F-8517-35E9C67AC902}" type="datetime3">
              <a:rPr lang="en-GB" smtClean="0"/>
              <a:t>13 February, 2020</a:t>
            </a:fld>
            <a:endParaRPr lang="en-US" dirty="0"/>
          </a:p>
        </p:txBody>
      </p:sp>
      <p:sp>
        <p:nvSpPr>
          <p:cNvPr id="8"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848002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Chart Slide">
    <p:spTree>
      <p:nvGrpSpPr>
        <p:cNvPr id="1" name=""/>
        <p:cNvGrpSpPr/>
        <p:nvPr/>
      </p:nvGrpSpPr>
      <p:grpSpPr>
        <a:xfrm>
          <a:off x="0" y="0"/>
          <a:ext cx="0" cy="0"/>
          <a:chOff x="0" y="0"/>
          <a:chExt cx="0" cy="0"/>
        </a:xfrm>
      </p:grpSpPr>
      <p:sp>
        <p:nvSpPr>
          <p:cNvPr id="2" name="Title 1"/>
          <p:cNvSpPr>
            <a:spLocks noGrp="1"/>
          </p:cNvSpPr>
          <p:nvPr>
            <p:ph type="title"/>
          </p:nvPr>
        </p:nvSpPr>
        <p:spPr>
          <a:xfrm>
            <a:off x="517392" y="435893"/>
            <a:ext cx="9434683" cy="658425"/>
          </a:xfrm>
        </p:spPr>
        <p:txBody>
          <a:bodyPr/>
          <a:lstStyle/>
          <a:p>
            <a:r>
              <a:rPr lang="en-US"/>
              <a:t>Click to edit Master title style</a:t>
            </a:r>
            <a:endParaRPr lang="en-GB" dirty="0"/>
          </a:p>
        </p:txBody>
      </p:sp>
      <p:sp>
        <p:nvSpPr>
          <p:cNvPr id="9" name="Chart Placeholder 5"/>
          <p:cNvSpPr>
            <a:spLocks noGrp="1"/>
          </p:cNvSpPr>
          <p:nvPr>
            <p:ph type="chart" sz="quarter" idx="13"/>
          </p:nvPr>
        </p:nvSpPr>
        <p:spPr>
          <a:xfrm>
            <a:off x="502980" y="1668134"/>
            <a:ext cx="11191605" cy="4116717"/>
          </a:xfrm>
        </p:spPr>
        <p:txBody>
          <a:bodyPr/>
          <a:lstStyle/>
          <a:p>
            <a:r>
              <a:rPr lang="en-US"/>
              <a:t>Click icon to add chart</a:t>
            </a:r>
            <a:endParaRPr lang="en-GB"/>
          </a:p>
        </p:txBody>
      </p:sp>
      <p:sp>
        <p:nvSpPr>
          <p:cNvPr id="7"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4CC51A8F-81CC-1845-AE5B-8F08D99D5B9F}" type="datetime3">
              <a:rPr lang="en-GB" smtClean="0"/>
              <a:t>13 February, 2020</a:t>
            </a:fld>
            <a:endParaRPr lang="en-US" dirty="0"/>
          </a:p>
        </p:txBody>
      </p:sp>
      <p:sp>
        <p:nvSpPr>
          <p:cNvPr id="8"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3906045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a:xfrm>
            <a:off x="517393" y="435894"/>
            <a:ext cx="9415780" cy="645461"/>
          </a:xfrm>
        </p:spPr>
        <p:txBody>
          <a:bodyPr/>
          <a:lstStyle/>
          <a:p>
            <a:r>
              <a:rPr lang="en-US"/>
              <a:t>Click to edit Master title style</a:t>
            </a:r>
            <a:endParaRPr lang="en-GB" dirty="0"/>
          </a:p>
        </p:txBody>
      </p:sp>
      <p:sp>
        <p:nvSpPr>
          <p:cNvPr id="7" name="Table Placeholder 3"/>
          <p:cNvSpPr>
            <a:spLocks noGrp="1"/>
          </p:cNvSpPr>
          <p:nvPr>
            <p:ph type="tbl" sz="quarter" idx="14"/>
          </p:nvPr>
        </p:nvSpPr>
        <p:spPr>
          <a:xfrm>
            <a:off x="502980" y="1223857"/>
            <a:ext cx="11191605" cy="4677480"/>
          </a:xfrm>
        </p:spPr>
        <p:txBody>
          <a:bodyPr/>
          <a:lstStyle/>
          <a:p>
            <a:r>
              <a:rPr lang="en-US"/>
              <a:t>Click icon to add table</a:t>
            </a:r>
            <a:endParaRPr lang="en-GB"/>
          </a:p>
        </p:txBody>
      </p:sp>
      <p:sp>
        <p:nvSpPr>
          <p:cNvPr id="8"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B6962083-3031-7445-8ED2-AB4C74268E27}" type="datetime3">
              <a:rPr lang="en-GB" smtClean="0"/>
              <a:t>13 February, 2020</a:t>
            </a:fld>
            <a:endParaRPr lang="en-US" dirty="0"/>
          </a:p>
        </p:txBody>
      </p:sp>
      <p:sp>
        <p:nvSpPr>
          <p:cNvPr id="5"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Tree>
    <p:extLst>
      <p:ext uri="{BB962C8B-B14F-4D97-AF65-F5344CB8AC3E}">
        <p14:creationId xmlns:p14="http://schemas.microsoft.com/office/powerpoint/2010/main" val="257863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12DC3B8-FEFC-4287-85B3-1D127655DF77}"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3040918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 name="Rectangle 23"/>
          <p:cNvSpPr/>
          <p:nvPr userDrawn="1"/>
        </p:nvSpPr>
        <p:spPr>
          <a:xfrm>
            <a:off x="0" y="1217171"/>
            <a:ext cx="12192000" cy="5661249"/>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a:extLst>
              <a:ext uri="{FF2B5EF4-FFF2-40B4-BE49-F238E27FC236}">
                <a16:creationId xmlns:a16="http://schemas.microsoft.com/office/drawing/2014/main" id="{95BA62C4-4903-9F4E-B65D-4584B0EEB3DA}"/>
              </a:ext>
            </a:extLst>
          </p:cNvPr>
          <p:cNvGrpSpPr/>
          <p:nvPr userDrawn="1"/>
        </p:nvGrpSpPr>
        <p:grpSpPr>
          <a:xfrm>
            <a:off x="6936362" y="1552245"/>
            <a:ext cx="4900396" cy="4890776"/>
            <a:chOff x="3972409" y="1164184"/>
            <a:chExt cx="4905159" cy="4895530"/>
          </a:xfrm>
        </p:grpSpPr>
        <p:pic>
          <p:nvPicPr>
            <p:cNvPr id="42" name="Picture 41">
              <a:extLst>
                <a:ext uri="{FF2B5EF4-FFF2-40B4-BE49-F238E27FC236}">
                  <a16:creationId xmlns:a16="http://schemas.microsoft.com/office/drawing/2014/main" id="{34D94DA8-7B70-E84C-8795-C665E5DCCA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2443" t="12170" r="28722" b="23579"/>
            <a:stretch/>
          </p:blipFill>
          <p:spPr>
            <a:xfrm>
              <a:off x="5215546" y="3667312"/>
              <a:ext cx="1148439" cy="1133234"/>
            </a:xfrm>
            <a:prstGeom prst="rect">
              <a:avLst/>
            </a:prstGeom>
            <a:ln>
              <a:noFill/>
            </a:ln>
            <a:effectLst>
              <a:softEdge rad="0"/>
            </a:effectLst>
          </p:spPr>
        </p:pic>
        <p:pic>
          <p:nvPicPr>
            <p:cNvPr id="43" name="Picture 42">
              <a:extLst>
                <a:ext uri="{FF2B5EF4-FFF2-40B4-BE49-F238E27FC236}">
                  <a16:creationId xmlns:a16="http://schemas.microsoft.com/office/drawing/2014/main" id="{26A103EE-D9FA-5A4F-8DA7-6B535092AD1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5349" t="16068" r="20276" b="20691"/>
            <a:stretch/>
          </p:blipFill>
          <p:spPr>
            <a:xfrm>
              <a:off x="3972410" y="3667312"/>
              <a:ext cx="1126365" cy="1133233"/>
            </a:xfrm>
            <a:prstGeom prst="rect">
              <a:avLst/>
            </a:prstGeom>
            <a:ln>
              <a:noFill/>
            </a:ln>
            <a:effectLst>
              <a:softEdge rad="0"/>
            </a:effectLst>
          </p:spPr>
        </p:pic>
        <p:pic>
          <p:nvPicPr>
            <p:cNvPr id="44" name="Picture 43">
              <a:extLst>
                <a:ext uri="{FF2B5EF4-FFF2-40B4-BE49-F238E27FC236}">
                  <a16:creationId xmlns:a16="http://schemas.microsoft.com/office/drawing/2014/main" id="{A7742A40-56F9-B04C-A9B4-0F4089E53A1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10632" t="1936" r="24804"/>
            <a:stretch/>
          </p:blipFill>
          <p:spPr>
            <a:xfrm>
              <a:off x="6488567" y="2405842"/>
              <a:ext cx="1134171" cy="1148439"/>
            </a:xfrm>
            <a:prstGeom prst="rect">
              <a:avLst/>
            </a:prstGeom>
            <a:blipFill>
              <a:blip r:embed="rId5" cstate="email">
                <a:extLst>
                  <a:ext uri="{28A0092B-C50C-407E-A947-70E740481C1C}">
                    <a14:useLocalDpi xmlns:a14="http://schemas.microsoft.com/office/drawing/2010/main"/>
                  </a:ext>
                </a:extLst>
              </a:blip>
              <a:stretch>
                <a:fillRect/>
              </a:stretch>
            </a:blipFill>
            <a:ln>
              <a:noFill/>
            </a:ln>
            <a:effectLst>
              <a:softEdge rad="0"/>
            </a:effectLst>
          </p:spPr>
        </p:pic>
        <p:pic>
          <p:nvPicPr>
            <p:cNvPr id="45" name="Picture 44">
              <a:extLst>
                <a:ext uri="{FF2B5EF4-FFF2-40B4-BE49-F238E27FC236}">
                  <a16:creationId xmlns:a16="http://schemas.microsoft.com/office/drawing/2014/main" id="{309C0645-491D-334A-9B6B-F2D1E211EE5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1" t="9322" r="858" b="23171"/>
            <a:stretch/>
          </p:blipFill>
          <p:spPr>
            <a:xfrm>
              <a:off x="3972409" y="2410800"/>
              <a:ext cx="1124441" cy="1148439"/>
            </a:xfrm>
            <a:prstGeom prst="rect">
              <a:avLst/>
            </a:prstGeom>
            <a:ln>
              <a:noFill/>
            </a:ln>
            <a:effectLst>
              <a:softEdge rad="0"/>
            </a:effectLst>
          </p:spPr>
        </p:pic>
        <p:pic>
          <p:nvPicPr>
            <p:cNvPr id="46" name="Picture 45">
              <a:extLst>
                <a:ext uri="{FF2B5EF4-FFF2-40B4-BE49-F238E27FC236}">
                  <a16:creationId xmlns:a16="http://schemas.microsoft.com/office/drawing/2014/main" id="{23924961-B27A-C14F-BEEC-B07DE88C1AF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20509" t="2937" r="13915"/>
            <a:stretch/>
          </p:blipFill>
          <p:spPr>
            <a:xfrm>
              <a:off x="5215546" y="4923800"/>
              <a:ext cx="1148439" cy="1133260"/>
            </a:xfrm>
            <a:prstGeom prst="rect">
              <a:avLst/>
            </a:prstGeom>
            <a:ln>
              <a:noFill/>
            </a:ln>
            <a:effectLst>
              <a:softEdge rad="0"/>
            </a:effectLst>
          </p:spPr>
        </p:pic>
        <p:pic>
          <p:nvPicPr>
            <p:cNvPr id="47" name="Picture 46">
              <a:extLst>
                <a:ext uri="{FF2B5EF4-FFF2-40B4-BE49-F238E27FC236}">
                  <a16:creationId xmlns:a16="http://schemas.microsoft.com/office/drawing/2014/main" id="{52115015-8121-754A-AA11-736E2701DBC4}"/>
                </a:ext>
              </a:extLst>
            </p:cNvPr>
            <p:cNvPicPr>
              <a:picLocks noChangeAspect="1"/>
            </p:cNvPicPr>
            <p:nvPr userDrawn="1"/>
          </p:nvPicPr>
          <p:blipFill rotWithShape="1">
            <a:blip r:embed="rId8" cstate="email">
              <a:extLst>
                <a:ext uri="{28A0092B-C50C-407E-A947-70E740481C1C}">
                  <a14:useLocalDpi xmlns:a14="http://schemas.microsoft.com/office/drawing/2010/main"/>
                </a:ext>
              </a:extLst>
            </a:blip>
            <a:srcRect l="1984" t="1692" r="432" b="12995"/>
            <a:stretch/>
          </p:blipFill>
          <p:spPr>
            <a:xfrm>
              <a:off x="7764242" y="4923800"/>
              <a:ext cx="1113326" cy="1127333"/>
            </a:xfrm>
            <a:prstGeom prst="rect">
              <a:avLst/>
            </a:prstGeom>
            <a:ln>
              <a:noFill/>
            </a:ln>
            <a:effectLst>
              <a:softEdge rad="0"/>
            </a:effectLst>
          </p:spPr>
        </p:pic>
        <p:pic>
          <p:nvPicPr>
            <p:cNvPr id="48" name="Picture 47">
              <a:extLst>
                <a:ext uri="{FF2B5EF4-FFF2-40B4-BE49-F238E27FC236}">
                  <a16:creationId xmlns:a16="http://schemas.microsoft.com/office/drawing/2014/main" id="{01C144E2-3ECB-EF47-A88D-84E69F8B1380}"/>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56780" t="18837" r="945" b="18265"/>
            <a:stretch/>
          </p:blipFill>
          <p:spPr>
            <a:xfrm>
              <a:off x="6480755" y="3677534"/>
              <a:ext cx="1132217" cy="1123011"/>
            </a:xfrm>
            <a:prstGeom prst="rect">
              <a:avLst/>
            </a:prstGeom>
            <a:ln>
              <a:noFill/>
            </a:ln>
            <a:effectLst>
              <a:softEdge rad="0"/>
            </a:effectLst>
          </p:spPr>
        </p:pic>
        <p:pic>
          <p:nvPicPr>
            <p:cNvPr id="50" name="Picture 49">
              <a:extLst>
                <a:ext uri="{FF2B5EF4-FFF2-40B4-BE49-F238E27FC236}">
                  <a16:creationId xmlns:a16="http://schemas.microsoft.com/office/drawing/2014/main" id="{C04F651E-20C6-3444-A377-90D160930249}"/>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l="6098" t="-128" r="45560" b="28205"/>
            <a:stretch/>
          </p:blipFill>
          <p:spPr>
            <a:xfrm>
              <a:off x="5229163" y="2408755"/>
              <a:ext cx="1132217" cy="1145524"/>
            </a:xfrm>
            <a:prstGeom prst="rect">
              <a:avLst/>
            </a:prstGeom>
            <a:ln>
              <a:noFill/>
            </a:ln>
            <a:effectLst>
              <a:softEdge rad="0"/>
            </a:effectLst>
          </p:spPr>
        </p:pic>
        <p:pic>
          <p:nvPicPr>
            <p:cNvPr id="51" name="Picture 50">
              <a:extLst>
                <a:ext uri="{FF2B5EF4-FFF2-40B4-BE49-F238E27FC236}">
                  <a16:creationId xmlns:a16="http://schemas.microsoft.com/office/drawing/2014/main" id="{03D57FE7-D81C-A642-A690-E7EB668E8987}"/>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l="20381" t="9409" r="22133" b="3878"/>
            <a:stretch/>
          </p:blipFill>
          <p:spPr>
            <a:xfrm>
              <a:off x="6480755" y="4923798"/>
              <a:ext cx="1132218" cy="1135915"/>
            </a:xfrm>
            <a:prstGeom prst="rect">
              <a:avLst/>
            </a:prstGeom>
            <a:blipFill>
              <a:blip r:embed="rId12" cstate="email">
                <a:extLst>
                  <a:ext uri="{28A0092B-C50C-407E-A947-70E740481C1C}">
                    <a14:useLocalDpi xmlns:a14="http://schemas.microsoft.com/office/drawing/2010/main"/>
                  </a:ext>
                </a:extLst>
              </a:blip>
              <a:stretch>
                <a:fillRect/>
              </a:stretch>
            </a:blipFill>
            <a:ln>
              <a:noFill/>
            </a:ln>
            <a:effectLst>
              <a:softEdge rad="0"/>
            </a:effectLst>
          </p:spPr>
        </p:pic>
        <p:pic>
          <p:nvPicPr>
            <p:cNvPr id="52" name="Picture 51">
              <a:extLst>
                <a:ext uri="{FF2B5EF4-FFF2-40B4-BE49-F238E27FC236}">
                  <a16:creationId xmlns:a16="http://schemas.microsoft.com/office/drawing/2014/main" id="{96750C55-6923-5345-AE44-576AB39E8CA5}"/>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t="6070" r="7003" b="30856"/>
            <a:stretch/>
          </p:blipFill>
          <p:spPr>
            <a:xfrm>
              <a:off x="3972410" y="4911080"/>
              <a:ext cx="1126365" cy="1148634"/>
            </a:xfrm>
            <a:prstGeom prst="rect">
              <a:avLst/>
            </a:prstGeom>
            <a:blipFill>
              <a:blip r:embed="rId5" cstate="email">
                <a:extLst>
                  <a:ext uri="{28A0092B-C50C-407E-A947-70E740481C1C}">
                    <a14:useLocalDpi xmlns:a14="http://schemas.microsoft.com/office/drawing/2010/main"/>
                  </a:ext>
                </a:extLst>
              </a:blip>
              <a:stretch>
                <a:fillRect/>
              </a:stretch>
            </a:blipFill>
            <a:ln>
              <a:noFill/>
            </a:ln>
            <a:effectLst>
              <a:softEdge rad="0"/>
            </a:effectLst>
          </p:spPr>
        </p:pic>
        <p:pic>
          <p:nvPicPr>
            <p:cNvPr id="54" name="Picture 53">
              <a:extLst>
                <a:ext uri="{FF2B5EF4-FFF2-40B4-BE49-F238E27FC236}">
                  <a16:creationId xmlns:a16="http://schemas.microsoft.com/office/drawing/2014/main" id="{A7AB83E6-462C-E842-ACAE-21FD3707AA4E}"/>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l="20147" r="17736" b="3385"/>
            <a:stretch/>
          </p:blipFill>
          <p:spPr>
            <a:xfrm>
              <a:off x="5229163" y="1164184"/>
              <a:ext cx="1126367" cy="1159715"/>
            </a:xfrm>
            <a:prstGeom prst="rect">
              <a:avLst/>
            </a:prstGeom>
            <a:blipFill>
              <a:blip r:embed="rId15" cstate="email">
                <a:extLst>
                  <a:ext uri="{28A0092B-C50C-407E-A947-70E740481C1C}">
                    <a14:useLocalDpi xmlns:a14="http://schemas.microsoft.com/office/drawing/2010/main"/>
                  </a:ext>
                </a:extLst>
              </a:blip>
              <a:stretch>
                <a:fillRect/>
              </a:stretch>
            </a:blipFill>
            <a:ln>
              <a:noFill/>
            </a:ln>
            <a:effectLst>
              <a:softEdge rad="0"/>
            </a:effectLst>
          </p:spPr>
        </p:pic>
        <p:pic>
          <p:nvPicPr>
            <p:cNvPr id="57" name="Picture 56">
              <a:extLst>
                <a:ext uri="{FF2B5EF4-FFF2-40B4-BE49-F238E27FC236}">
                  <a16:creationId xmlns:a16="http://schemas.microsoft.com/office/drawing/2014/main" id="{8F775E8A-E144-AB47-9D50-48C7AC5A826F}"/>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496371" y="1180858"/>
              <a:ext cx="1126367" cy="1126367"/>
            </a:xfrm>
            <a:prstGeom prst="rect">
              <a:avLst/>
            </a:prstGeom>
            <a:blipFill>
              <a:blip r:embed="rId12" cstate="email">
                <a:extLst>
                  <a:ext uri="{28A0092B-C50C-407E-A947-70E740481C1C}">
                    <a14:useLocalDpi xmlns:a14="http://schemas.microsoft.com/office/drawing/2010/main"/>
                  </a:ext>
                </a:extLst>
              </a:blip>
              <a:stretch>
                <a:fillRect/>
              </a:stretch>
            </a:blipFill>
            <a:ln>
              <a:noFill/>
            </a:ln>
            <a:effectLst>
              <a:softEdge rad="0"/>
            </a:effectLst>
          </p:spPr>
        </p:pic>
        <p:pic>
          <p:nvPicPr>
            <p:cNvPr id="58" name="Picture 57">
              <a:extLst>
                <a:ext uri="{FF2B5EF4-FFF2-40B4-BE49-F238E27FC236}">
                  <a16:creationId xmlns:a16="http://schemas.microsoft.com/office/drawing/2014/main" id="{F6E8C918-9DF1-BE48-9549-21FD6CD99987}"/>
                </a:ext>
              </a:extLst>
            </p:cNvPr>
            <p:cNvPicPr>
              <a:picLocks noChangeAspect="1"/>
            </p:cNvPicPr>
            <p:nvPr userDrawn="1"/>
          </p:nvPicPr>
          <p:blipFill rotWithShape="1">
            <a:blip r:embed="rId17" cstate="email">
              <a:extLst>
                <a:ext uri="{28A0092B-C50C-407E-A947-70E740481C1C}">
                  <a14:useLocalDpi xmlns:a14="http://schemas.microsoft.com/office/drawing/2010/main"/>
                </a:ext>
              </a:extLst>
            </a:blip>
            <a:srcRect t="769" b="25221"/>
            <a:stretch/>
          </p:blipFill>
          <p:spPr>
            <a:xfrm>
              <a:off x="7729130" y="1175940"/>
              <a:ext cx="1148438" cy="1131285"/>
            </a:xfrm>
            <a:prstGeom prst="rect">
              <a:avLst/>
            </a:prstGeom>
            <a:blipFill>
              <a:blip r:embed="rId18" cstate="email">
                <a:extLst>
                  <a:ext uri="{28A0092B-C50C-407E-A947-70E740481C1C}">
                    <a14:useLocalDpi xmlns:a14="http://schemas.microsoft.com/office/drawing/2010/main"/>
                  </a:ext>
                </a:extLst>
              </a:blip>
              <a:stretch>
                <a:fillRect/>
              </a:stretch>
            </a:blipFill>
            <a:ln>
              <a:noFill/>
            </a:ln>
            <a:effectLst>
              <a:softEdge rad="0"/>
            </a:effectLst>
          </p:spPr>
        </p:pic>
        <p:pic>
          <p:nvPicPr>
            <p:cNvPr id="59" name="Picture 58">
              <a:extLst>
                <a:ext uri="{FF2B5EF4-FFF2-40B4-BE49-F238E27FC236}">
                  <a16:creationId xmlns:a16="http://schemas.microsoft.com/office/drawing/2014/main" id="{333EA33C-BC81-1245-AA19-94278DDE85D3}"/>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l="40513" t="7555" r="19562" b="33445"/>
            <a:stretch/>
          </p:blipFill>
          <p:spPr>
            <a:xfrm>
              <a:off x="7729130" y="3671787"/>
              <a:ext cx="1148438" cy="1128758"/>
            </a:xfrm>
            <a:prstGeom prst="rect">
              <a:avLst/>
            </a:prstGeom>
            <a:blipFill>
              <a:blip r:embed="rId18" cstate="email">
                <a:extLst>
                  <a:ext uri="{28A0092B-C50C-407E-A947-70E740481C1C}">
                    <a14:useLocalDpi xmlns:a14="http://schemas.microsoft.com/office/drawing/2010/main"/>
                  </a:ext>
                </a:extLst>
              </a:blip>
              <a:stretch>
                <a:fillRect/>
              </a:stretch>
            </a:blipFill>
            <a:ln>
              <a:noFill/>
            </a:ln>
            <a:effectLst>
              <a:softEdge rad="0"/>
            </a:effectLst>
          </p:spPr>
        </p:pic>
      </p:grpSp>
      <p:sp>
        <p:nvSpPr>
          <p:cNvPr id="2" name="Title 1"/>
          <p:cNvSpPr>
            <a:spLocks noGrp="1"/>
          </p:cNvSpPr>
          <p:nvPr>
            <p:ph type="ctrTitle"/>
          </p:nvPr>
        </p:nvSpPr>
        <p:spPr>
          <a:xfrm>
            <a:off x="431999" y="1416917"/>
            <a:ext cx="6137436" cy="3596263"/>
          </a:xfrm>
          <a:prstGeom prst="rect">
            <a:avLst/>
          </a:prstGeom>
          <a:noFill/>
        </p:spPr>
        <p:txBody>
          <a:bodyPr lIns="0" tIns="0" rIns="0" bIns="0" anchor="t" anchorCtr="0">
            <a:normAutofit/>
          </a:bodyPr>
          <a:lstStyle>
            <a:lvl1pPr>
              <a:defRPr sz="4800"/>
            </a:lvl1pPr>
          </a:lstStyle>
          <a:p>
            <a:r>
              <a:rPr lang="en-US"/>
              <a:t>Click to edit Master title style</a:t>
            </a:r>
            <a:endParaRPr lang="en-GB"/>
          </a:p>
        </p:txBody>
      </p:sp>
      <p:sp>
        <p:nvSpPr>
          <p:cNvPr id="3" name="Subtitle 2"/>
          <p:cNvSpPr>
            <a:spLocks noGrp="1"/>
          </p:cNvSpPr>
          <p:nvPr>
            <p:ph type="subTitle" idx="1"/>
          </p:nvPr>
        </p:nvSpPr>
        <p:spPr>
          <a:xfrm>
            <a:off x="432000" y="5292905"/>
            <a:ext cx="6137435" cy="1156043"/>
          </a:xfrm>
        </p:spPr>
        <p:txBody>
          <a:bodyPr anchor="b" anchorCtr="0">
            <a:normAutofit/>
          </a:bodyPr>
          <a:lstStyle>
            <a:lvl1pPr marL="0" indent="0" algn="l">
              <a:buNone/>
              <a:defRPr sz="2667">
                <a:solidFill>
                  <a:schemeClr val="bg1"/>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GB"/>
          </a:p>
        </p:txBody>
      </p:sp>
      <p:sp>
        <p:nvSpPr>
          <p:cNvPr id="5" name="TextBox 4">
            <a:extLst>
              <a:ext uri="{FF2B5EF4-FFF2-40B4-BE49-F238E27FC236}">
                <a16:creationId xmlns:a16="http://schemas.microsoft.com/office/drawing/2014/main" id="{5A86BFC7-CA59-2A44-8327-56E7A5DBDAE9}"/>
              </a:ext>
            </a:extLst>
          </p:cNvPr>
          <p:cNvSpPr txBox="1"/>
          <p:nvPr userDrawn="1"/>
        </p:nvSpPr>
        <p:spPr>
          <a:xfrm>
            <a:off x="10363207" y="412596"/>
            <a:ext cx="184731" cy="461665"/>
          </a:xfrm>
          <a:prstGeom prst="rect">
            <a:avLst/>
          </a:prstGeom>
          <a:noFill/>
        </p:spPr>
        <p:txBody>
          <a:bodyPr wrap="none" rtlCol="0">
            <a:spAutoFit/>
          </a:bodyPr>
          <a:lstStyle/>
          <a:p>
            <a:endParaRPr lang="en-US" sz="2400"/>
          </a:p>
        </p:txBody>
      </p:sp>
      <p:pic>
        <p:nvPicPr>
          <p:cNvPr id="55" name="Picture 54">
            <a:extLst>
              <a:ext uri="{FF2B5EF4-FFF2-40B4-BE49-F238E27FC236}">
                <a16:creationId xmlns:a16="http://schemas.microsoft.com/office/drawing/2014/main" id="{20F385D1-DA56-7A45-B63B-2E04C2B3E4F8}"/>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l="7259" r="29355" b="3312"/>
          <a:stretch/>
        </p:blipFill>
        <p:spPr>
          <a:xfrm>
            <a:off x="12911263" y="2806116"/>
            <a:ext cx="1498327" cy="1140053"/>
          </a:xfrm>
          <a:prstGeom prst="rect">
            <a:avLst/>
          </a:prstGeom>
          <a:ln>
            <a:noFill/>
          </a:ln>
          <a:effectLst>
            <a:softEdge rad="0"/>
          </a:effectLst>
        </p:spPr>
      </p:pic>
      <p:pic>
        <p:nvPicPr>
          <p:cNvPr id="41" name="Picture 40">
            <a:extLst>
              <a:ext uri="{FF2B5EF4-FFF2-40B4-BE49-F238E27FC236}">
                <a16:creationId xmlns:a16="http://schemas.microsoft.com/office/drawing/2014/main" id="{8F35913A-8BB3-F748-BBB2-190BA0F113BE}"/>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480000" y="340348"/>
            <a:ext cx="3158248" cy="638909"/>
          </a:xfrm>
          <a:prstGeom prst="rect">
            <a:avLst/>
          </a:prstGeom>
        </p:spPr>
      </p:pic>
      <p:pic>
        <p:nvPicPr>
          <p:cNvPr id="25" name="Picture 24">
            <a:extLst>
              <a:ext uri="{FF2B5EF4-FFF2-40B4-BE49-F238E27FC236}">
                <a16:creationId xmlns:a16="http://schemas.microsoft.com/office/drawing/2014/main" id="{20F385D1-DA56-7A45-B63B-2E04C2B3E4F8}"/>
              </a:ext>
            </a:extLst>
          </p:cNvPr>
          <p:cNvPicPr>
            <a:picLocks noChangeAspect="1"/>
          </p:cNvPicPr>
          <p:nvPr userDrawn="1"/>
        </p:nvPicPr>
        <p:blipFill rotWithShape="1">
          <a:blip r:embed="rId22" cstate="email">
            <a:extLst>
              <a:ext uri="{28A0092B-C50C-407E-A947-70E740481C1C}">
                <a14:useLocalDpi xmlns:a14="http://schemas.microsoft.com/office/drawing/2010/main"/>
              </a:ext>
            </a:extLst>
          </a:blip>
          <a:srcRect l="16137" t="3312" r="36260" b="22993"/>
          <a:stretch/>
        </p:blipFill>
        <p:spPr>
          <a:xfrm>
            <a:off x="6934439" y="1568904"/>
            <a:ext cx="1125272" cy="1125273"/>
          </a:xfrm>
          <a:prstGeom prst="rect">
            <a:avLst/>
          </a:prstGeom>
          <a:ln>
            <a:noFill/>
          </a:ln>
          <a:effectLst>
            <a:softEdge rad="0"/>
          </a:effectLst>
        </p:spPr>
      </p:pic>
      <p:pic>
        <p:nvPicPr>
          <p:cNvPr id="2050" name="Picture 2" descr="Y:\CQC_Records\OPERATIONS\National Guardian\Communications and Engagement\NGO Reports\Annual Report 2017 Photos for Use\REGIONAL LEAD - Heather Bruce.jpg"/>
          <p:cNvPicPr>
            <a:picLocks noChangeAspect="1" noChangeArrowheads="1"/>
          </p:cNvPicPr>
          <p:nvPr userDrawn="1"/>
        </p:nvPicPr>
        <p:blipFill rotWithShape="1">
          <a:blip r:embed="rId23" cstate="email">
            <a:extLst>
              <a:ext uri="{28A0092B-C50C-407E-A947-70E740481C1C}">
                <a14:useLocalDpi xmlns:a14="http://schemas.microsoft.com/office/drawing/2010/main"/>
              </a:ext>
            </a:extLst>
          </a:blip>
          <a:srcRect l="15265" t="8513" b="34215"/>
          <a:stretch/>
        </p:blipFill>
        <p:spPr bwMode="auto">
          <a:xfrm>
            <a:off x="10706973" y="2806116"/>
            <a:ext cx="1129784" cy="113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06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A8FF30-7FFF-4F48-99B8-35C6880930DC}"/>
              </a:ext>
            </a:extLst>
          </p:cNvPr>
          <p:cNvSpPr/>
          <p:nvPr userDrawn="1"/>
        </p:nvSpPr>
        <p:spPr>
          <a:xfrm>
            <a:off x="0" y="0"/>
            <a:ext cx="12192000"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0" y="-3"/>
            <a:ext cx="8592277" cy="1188000"/>
          </a:xfrm>
          <a:prstGeom prst="rect">
            <a:avLst/>
          </a:prstGeom>
          <a:noFill/>
        </p:spPr>
        <p:txBody>
          <a:bodyPr/>
          <a:lstStyle>
            <a:lvl1pPr>
              <a:defRPr>
                <a:latin typeface="Arial" charset="0"/>
                <a:ea typeface="Arial" charset="0"/>
                <a:cs typeface="Arial" charset="0"/>
              </a:defRPr>
            </a:lvl1pPr>
          </a:lstStyle>
          <a:p>
            <a:r>
              <a:rPr lang="en-US"/>
              <a:t>Click to edit Master title style</a:t>
            </a:r>
            <a:endParaRPr lang="en-GB"/>
          </a:p>
        </p:txBody>
      </p:sp>
      <p:sp>
        <p:nvSpPr>
          <p:cNvPr id="3" name="Content Placeholder 2"/>
          <p:cNvSpPr>
            <a:spLocks noGrp="1"/>
          </p:cNvSpPr>
          <p:nvPr>
            <p:ph idx="1"/>
          </p:nvPr>
        </p:nvSpPr>
        <p:spPr>
          <a:xfrm>
            <a:off x="480000" y="1548000"/>
            <a:ext cx="11280629" cy="4905336"/>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7624A714-BF12-AA42-B619-FB06EA399E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3314" y="353260"/>
            <a:ext cx="2387316" cy="481475"/>
          </a:xfrm>
          <a:prstGeom prst="rect">
            <a:avLst/>
          </a:prstGeom>
        </p:spPr>
      </p:pic>
    </p:spTree>
    <p:extLst>
      <p:ext uri="{BB962C8B-B14F-4D97-AF65-F5344CB8AC3E}">
        <p14:creationId xmlns:p14="http://schemas.microsoft.com/office/powerpoint/2010/main" val="305774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1AE960C-5509-104A-9213-B32F49A3BE65}"/>
              </a:ext>
            </a:extLst>
          </p:cNvPr>
          <p:cNvGrpSpPr/>
          <p:nvPr userDrawn="1"/>
        </p:nvGrpSpPr>
        <p:grpSpPr>
          <a:xfrm flipH="1">
            <a:off x="-379563" y="212739"/>
            <a:ext cx="13853427" cy="998644"/>
            <a:chOff x="-909565" y="4542185"/>
            <a:chExt cx="10249678" cy="998644"/>
          </a:xfrm>
          <a:solidFill>
            <a:srgbClr val="008136"/>
          </a:solidFill>
        </p:grpSpPr>
        <p:sp>
          <p:nvSpPr>
            <p:cNvPr id="12" name="Freeform 11">
              <a:extLst>
                <a:ext uri="{FF2B5EF4-FFF2-40B4-BE49-F238E27FC236}">
                  <a16:creationId xmlns:a16="http://schemas.microsoft.com/office/drawing/2014/main" id="{F67B73B3-CBED-6143-B101-920EAB9C4092}"/>
                </a:ext>
              </a:extLst>
            </p:cNvPr>
            <p:cNvSpPr/>
            <p:nvPr userDrawn="1"/>
          </p:nvSpPr>
          <p:spPr>
            <a:xfrm>
              <a:off x="-909565" y="4542185"/>
              <a:ext cx="10249678" cy="979016"/>
            </a:xfrm>
            <a:custGeom>
              <a:avLst/>
              <a:gdLst>
                <a:gd name="connsiteX0" fmla="*/ 879926 w 10681067"/>
                <a:gd name="connsiteY0" fmla="*/ 725618 h 1170919"/>
                <a:gd name="connsiteX1" fmla="*/ 5306960 w 10681067"/>
                <a:gd name="connsiteY1" fmla="*/ 379930 h 1170919"/>
                <a:gd name="connsiteX2" fmla="*/ 8853048 w 10681067"/>
                <a:gd name="connsiteY2" fmla="*/ 837130 h 1170919"/>
                <a:gd name="connsiteX3" fmla="*/ 9644784 w 10681067"/>
                <a:gd name="connsiteY3" fmla="*/ 513745 h 1170919"/>
                <a:gd name="connsiteX4" fmla="*/ 9890111 w 10681067"/>
                <a:gd name="connsiteY4" fmla="*/ 11940 h 1170919"/>
                <a:gd name="connsiteX5" fmla="*/ 10035077 w 10681067"/>
                <a:gd name="connsiteY5" fmla="*/ 1060155 h 1170919"/>
                <a:gd name="connsiteX6" fmla="*/ 868775 w 10681067"/>
                <a:gd name="connsiteY6" fmla="*/ 1104759 h 1170919"/>
                <a:gd name="connsiteX7" fmla="*/ 879926 w 10681067"/>
                <a:gd name="connsiteY7" fmla="*/ 725618 h 1170919"/>
                <a:gd name="connsiteX0" fmla="*/ 874729 w 10686756"/>
                <a:gd name="connsiteY0" fmla="*/ 235761 h 1202865"/>
                <a:gd name="connsiteX1" fmla="*/ 5312649 w 10686756"/>
                <a:gd name="connsiteY1" fmla="*/ 379930 h 1202865"/>
                <a:gd name="connsiteX2" fmla="*/ 8858737 w 10686756"/>
                <a:gd name="connsiteY2" fmla="*/ 837130 h 1202865"/>
                <a:gd name="connsiteX3" fmla="*/ 9650473 w 10686756"/>
                <a:gd name="connsiteY3" fmla="*/ 513745 h 1202865"/>
                <a:gd name="connsiteX4" fmla="*/ 9895800 w 10686756"/>
                <a:gd name="connsiteY4" fmla="*/ 11940 h 1202865"/>
                <a:gd name="connsiteX5" fmla="*/ 10040766 w 10686756"/>
                <a:gd name="connsiteY5" fmla="*/ 1060155 h 1202865"/>
                <a:gd name="connsiteX6" fmla="*/ 874464 w 10686756"/>
                <a:gd name="connsiteY6" fmla="*/ 1104759 h 1202865"/>
                <a:gd name="connsiteX7" fmla="*/ 874729 w 10686756"/>
                <a:gd name="connsiteY7" fmla="*/ 235761 h 1202865"/>
                <a:gd name="connsiteX0" fmla="*/ 1048705 w 10860732"/>
                <a:gd name="connsiteY0" fmla="*/ 235761 h 1202865"/>
                <a:gd name="connsiteX1" fmla="*/ 5486625 w 10860732"/>
                <a:gd name="connsiteY1" fmla="*/ 379930 h 1202865"/>
                <a:gd name="connsiteX2" fmla="*/ 9032713 w 10860732"/>
                <a:gd name="connsiteY2" fmla="*/ 837130 h 1202865"/>
                <a:gd name="connsiteX3" fmla="*/ 9824449 w 10860732"/>
                <a:gd name="connsiteY3" fmla="*/ 513745 h 1202865"/>
                <a:gd name="connsiteX4" fmla="*/ 10069776 w 10860732"/>
                <a:gd name="connsiteY4" fmla="*/ 11940 h 1202865"/>
                <a:gd name="connsiteX5" fmla="*/ 10214742 w 10860732"/>
                <a:gd name="connsiteY5" fmla="*/ 1060155 h 1202865"/>
                <a:gd name="connsiteX6" fmla="*/ 1048440 w 10860732"/>
                <a:gd name="connsiteY6" fmla="*/ 1104759 h 1202865"/>
                <a:gd name="connsiteX7" fmla="*/ 1048705 w 10860732"/>
                <a:gd name="connsiteY7" fmla="*/ 235761 h 1202865"/>
                <a:gd name="connsiteX0" fmla="*/ 1043600 w 10866513"/>
                <a:gd name="connsiteY0" fmla="*/ 11969 h 1351176"/>
                <a:gd name="connsiteX1" fmla="*/ 5492406 w 10866513"/>
                <a:gd name="connsiteY1" fmla="*/ 504481 h 1351176"/>
                <a:gd name="connsiteX2" fmla="*/ 9038494 w 10866513"/>
                <a:gd name="connsiteY2" fmla="*/ 961681 h 1351176"/>
                <a:gd name="connsiteX3" fmla="*/ 9830230 w 10866513"/>
                <a:gd name="connsiteY3" fmla="*/ 638296 h 1351176"/>
                <a:gd name="connsiteX4" fmla="*/ 10075557 w 10866513"/>
                <a:gd name="connsiteY4" fmla="*/ 136491 h 1351176"/>
                <a:gd name="connsiteX5" fmla="*/ 10220523 w 10866513"/>
                <a:gd name="connsiteY5" fmla="*/ 1184706 h 1351176"/>
                <a:gd name="connsiteX6" fmla="*/ 1054221 w 10866513"/>
                <a:gd name="connsiteY6" fmla="*/ 1229310 h 1351176"/>
                <a:gd name="connsiteX7" fmla="*/ 1043600 w 10866513"/>
                <a:gd name="connsiteY7" fmla="*/ 11969 h 1351176"/>
                <a:gd name="connsiteX0" fmla="*/ 888580 w 10711493"/>
                <a:gd name="connsiteY0" fmla="*/ 68494 h 1407701"/>
                <a:gd name="connsiteX1" fmla="*/ 5718386 w 10711493"/>
                <a:gd name="connsiteY1" fmla="*/ 245321 h 1407701"/>
                <a:gd name="connsiteX2" fmla="*/ 8883474 w 10711493"/>
                <a:gd name="connsiteY2" fmla="*/ 1018206 h 1407701"/>
                <a:gd name="connsiteX3" fmla="*/ 9675210 w 10711493"/>
                <a:gd name="connsiteY3" fmla="*/ 694821 h 1407701"/>
                <a:gd name="connsiteX4" fmla="*/ 9920537 w 10711493"/>
                <a:gd name="connsiteY4" fmla="*/ 193016 h 1407701"/>
                <a:gd name="connsiteX5" fmla="*/ 10065503 w 10711493"/>
                <a:gd name="connsiteY5" fmla="*/ 1241231 h 1407701"/>
                <a:gd name="connsiteX6" fmla="*/ 899201 w 10711493"/>
                <a:gd name="connsiteY6" fmla="*/ 1285835 h 1407701"/>
                <a:gd name="connsiteX7" fmla="*/ 888580 w 10711493"/>
                <a:gd name="connsiteY7" fmla="*/ 68494 h 1407701"/>
                <a:gd name="connsiteX0" fmla="*/ 906204 w 10696460"/>
                <a:gd name="connsiteY0" fmla="*/ 311962 h 1197831"/>
                <a:gd name="connsiteX1" fmla="*/ 5703353 w 10696460"/>
                <a:gd name="connsiteY1" fmla="*/ 64246 h 1197831"/>
                <a:gd name="connsiteX2" fmla="*/ 8868441 w 10696460"/>
                <a:gd name="connsiteY2" fmla="*/ 837131 h 1197831"/>
                <a:gd name="connsiteX3" fmla="*/ 9660177 w 10696460"/>
                <a:gd name="connsiteY3" fmla="*/ 513746 h 1197831"/>
                <a:gd name="connsiteX4" fmla="*/ 9905504 w 10696460"/>
                <a:gd name="connsiteY4" fmla="*/ 11941 h 1197831"/>
                <a:gd name="connsiteX5" fmla="*/ 10050470 w 10696460"/>
                <a:gd name="connsiteY5" fmla="*/ 1060156 h 1197831"/>
                <a:gd name="connsiteX6" fmla="*/ 884168 w 10696460"/>
                <a:gd name="connsiteY6" fmla="*/ 1104760 h 1197831"/>
                <a:gd name="connsiteX7" fmla="*/ 906204 w 10696460"/>
                <a:gd name="connsiteY7" fmla="*/ 311962 h 1197831"/>
                <a:gd name="connsiteX0" fmla="*/ 906766 w 10697022"/>
                <a:gd name="connsiteY0" fmla="*/ 311962 h 1197831"/>
                <a:gd name="connsiteX1" fmla="*/ 5714801 w 10697022"/>
                <a:gd name="connsiteY1" fmla="*/ 456131 h 1197831"/>
                <a:gd name="connsiteX2" fmla="*/ 8869003 w 10697022"/>
                <a:gd name="connsiteY2" fmla="*/ 837131 h 1197831"/>
                <a:gd name="connsiteX3" fmla="*/ 9660739 w 10697022"/>
                <a:gd name="connsiteY3" fmla="*/ 513746 h 1197831"/>
                <a:gd name="connsiteX4" fmla="*/ 9906066 w 10697022"/>
                <a:gd name="connsiteY4" fmla="*/ 11941 h 1197831"/>
                <a:gd name="connsiteX5" fmla="*/ 10051032 w 10697022"/>
                <a:gd name="connsiteY5" fmla="*/ 1060156 h 1197831"/>
                <a:gd name="connsiteX6" fmla="*/ 884730 w 10697022"/>
                <a:gd name="connsiteY6" fmla="*/ 1104760 h 1197831"/>
                <a:gd name="connsiteX7" fmla="*/ 906766 w 10697022"/>
                <a:gd name="connsiteY7" fmla="*/ 311962 h 1197831"/>
                <a:gd name="connsiteX0" fmla="*/ 906766 w 10697022"/>
                <a:gd name="connsiteY0" fmla="*/ 301295 h 1187164"/>
                <a:gd name="connsiteX1" fmla="*/ 5714801 w 10697022"/>
                <a:gd name="connsiteY1" fmla="*/ 445464 h 1187164"/>
                <a:gd name="connsiteX2" fmla="*/ 8869003 w 10697022"/>
                <a:gd name="connsiteY2" fmla="*/ 826464 h 1187164"/>
                <a:gd name="connsiteX3" fmla="*/ 9906066 w 10697022"/>
                <a:gd name="connsiteY3" fmla="*/ 1274 h 1187164"/>
                <a:gd name="connsiteX4" fmla="*/ 10051032 w 10697022"/>
                <a:gd name="connsiteY4" fmla="*/ 1049489 h 1187164"/>
                <a:gd name="connsiteX5" fmla="*/ 884730 w 10697022"/>
                <a:gd name="connsiteY5" fmla="*/ 1094093 h 1187164"/>
                <a:gd name="connsiteX6" fmla="*/ 906766 w 10697022"/>
                <a:gd name="connsiteY6" fmla="*/ 301295 h 1187164"/>
                <a:gd name="connsiteX0" fmla="*/ 906766 w 10754100"/>
                <a:gd name="connsiteY0" fmla="*/ 35556 h 921425"/>
                <a:gd name="connsiteX1" fmla="*/ 5714801 w 10754100"/>
                <a:gd name="connsiteY1" fmla="*/ 179725 h 921425"/>
                <a:gd name="connsiteX2" fmla="*/ 8869003 w 10754100"/>
                <a:gd name="connsiteY2" fmla="*/ 560725 h 921425"/>
                <a:gd name="connsiteX3" fmla="*/ 10123780 w 10754100"/>
                <a:gd name="connsiteY3" fmla="*/ 170964 h 921425"/>
                <a:gd name="connsiteX4" fmla="*/ 10051032 w 10754100"/>
                <a:gd name="connsiteY4" fmla="*/ 783750 h 921425"/>
                <a:gd name="connsiteX5" fmla="*/ 884730 w 10754100"/>
                <a:gd name="connsiteY5" fmla="*/ 828354 h 921425"/>
                <a:gd name="connsiteX6" fmla="*/ 906766 w 10754100"/>
                <a:gd name="connsiteY6" fmla="*/ 35556 h 921425"/>
                <a:gd name="connsiteX0" fmla="*/ 875803 w 10723137"/>
                <a:gd name="connsiteY0" fmla="*/ 112544 h 998413"/>
                <a:gd name="connsiteX1" fmla="*/ 5074238 w 10723137"/>
                <a:gd name="connsiteY1" fmla="*/ 60770 h 998413"/>
                <a:gd name="connsiteX2" fmla="*/ 8838040 w 10723137"/>
                <a:gd name="connsiteY2" fmla="*/ 637713 h 998413"/>
                <a:gd name="connsiteX3" fmla="*/ 10092817 w 10723137"/>
                <a:gd name="connsiteY3" fmla="*/ 247952 h 998413"/>
                <a:gd name="connsiteX4" fmla="*/ 10020069 w 10723137"/>
                <a:gd name="connsiteY4" fmla="*/ 860738 h 998413"/>
                <a:gd name="connsiteX5" fmla="*/ 853767 w 10723137"/>
                <a:gd name="connsiteY5" fmla="*/ 905342 h 998413"/>
                <a:gd name="connsiteX6" fmla="*/ 875803 w 10723137"/>
                <a:gd name="connsiteY6" fmla="*/ 112544 h 998413"/>
                <a:gd name="connsiteX0" fmla="*/ 875803 w 10723137"/>
                <a:gd name="connsiteY0" fmla="*/ 307686 h 1193555"/>
                <a:gd name="connsiteX1" fmla="*/ 5074238 w 10723137"/>
                <a:gd name="connsiteY1" fmla="*/ 255912 h 1193555"/>
                <a:gd name="connsiteX2" fmla="*/ 8838040 w 10723137"/>
                <a:gd name="connsiteY2" fmla="*/ 832855 h 1193555"/>
                <a:gd name="connsiteX3" fmla="*/ 10092817 w 10723137"/>
                <a:gd name="connsiteY3" fmla="*/ 443094 h 1193555"/>
                <a:gd name="connsiteX4" fmla="*/ 10020069 w 10723137"/>
                <a:gd name="connsiteY4" fmla="*/ 1055880 h 1193555"/>
                <a:gd name="connsiteX5" fmla="*/ 853767 w 10723137"/>
                <a:gd name="connsiteY5" fmla="*/ 1100484 h 1193555"/>
                <a:gd name="connsiteX6" fmla="*/ 875803 w 10723137"/>
                <a:gd name="connsiteY6" fmla="*/ 307686 h 1193555"/>
                <a:gd name="connsiteX0" fmla="*/ 875803 w 10112544"/>
                <a:gd name="connsiteY0" fmla="*/ 307686 h 1193555"/>
                <a:gd name="connsiteX1" fmla="*/ 5074238 w 10112544"/>
                <a:gd name="connsiteY1" fmla="*/ 255912 h 1193555"/>
                <a:gd name="connsiteX2" fmla="*/ 8838040 w 10112544"/>
                <a:gd name="connsiteY2" fmla="*/ 832855 h 1193555"/>
                <a:gd name="connsiteX3" fmla="*/ 10092817 w 10112544"/>
                <a:gd name="connsiteY3" fmla="*/ 443094 h 1193555"/>
                <a:gd name="connsiteX4" fmla="*/ 10020069 w 10112544"/>
                <a:gd name="connsiteY4" fmla="*/ 1055880 h 1193555"/>
                <a:gd name="connsiteX5" fmla="*/ 853767 w 10112544"/>
                <a:gd name="connsiteY5" fmla="*/ 1100484 h 1193555"/>
                <a:gd name="connsiteX6" fmla="*/ 875803 w 10112544"/>
                <a:gd name="connsiteY6" fmla="*/ 307686 h 1193555"/>
                <a:gd name="connsiteX0" fmla="*/ 875803 w 10076018"/>
                <a:gd name="connsiteY0" fmla="*/ 307686 h 1193555"/>
                <a:gd name="connsiteX1" fmla="*/ 5074238 w 10076018"/>
                <a:gd name="connsiteY1" fmla="*/ 255912 h 1193555"/>
                <a:gd name="connsiteX2" fmla="*/ 8838040 w 10076018"/>
                <a:gd name="connsiteY2" fmla="*/ 832855 h 1193555"/>
                <a:gd name="connsiteX3" fmla="*/ 10049274 w 10076018"/>
                <a:gd name="connsiteY3" fmla="*/ 464866 h 1193555"/>
                <a:gd name="connsiteX4" fmla="*/ 10020069 w 10076018"/>
                <a:gd name="connsiteY4" fmla="*/ 1055880 h 1193555"/>
                <a:gd name="connsiteX5" fmla="*/ 853767 w 10076018"/>
                <a:gd name="connsiteY5" fmla="*/ 1100484 h 1193555"/>
                <a:gd name="connsiteX6" fmla="*/ 875803 w 10076018"/>
                <a:gd name="connsiteY6" fmla="*/ 307686 h 1193555"/>
                <a:gd name="connsiteX0" fmla="*/ 875803 w 10049504"/>
                <a:gd name="connsiteY0" fmla="*/ 307686 h 1193555"/>
                <a:gd name="connsiteX1" fmla="*/ 5074238 w 10049504"/>
                <a:gd name="connsiteY1" fmla="*/ 255912 h 1193555"/>
                <a:gd name="connsiteX2" fmla="*/ 8838040 w 10049504"/>
                <a:gd name="connsiteY2" fmla="*/ 832855 h 1193555"/>
                <a:gd name="connsiteX3" fmla="*/ 10049274 w 10049504"/>
                <a:gd name="connsiteY3" fmla="*/ 464866 h 1193555"/>
                <a:gd name="connsiteX4" fmla="*/ 10020069 w 10049504"/>
                <a:gd name="connsiteY4" fmla="*/ 1055880 h 1193555"/>
                <a:gd name="connsiteX5" fmla="*/ 853767 w 10049504"/>
                <a:gd name="connsiteY5" fmla="*/ 1100484 h 1193555"/>
                <a:gd name="connsiteX6" fmla="*/ 875803 w 10049504"/>
                <a:gd name="connsiteY6" fmla="*/ 307686 h 1193555"/>
                <a:gd name="connsiteX0" fmla="*/ 875803 w 10021299"/>
                <a:gd name="connsiteY0" fmla="*/ 307686 h 1193555"/>
                <a:gd name="connsiteX1" fmla="*/ 5074238 w 10021299"/>
                <a:gd name="connsiteY1" fmla="*/ 255912 h 1193555"/>
                <a:gd name="connsiteX2" fmla="*/ 8838040 w 10021299"/>
                <a:gd name="connsiteY2" fmla="*/ 832855 h 1193555"/>
                <a:gd name="connsiteX3" fmla="*/ 9744474 w 10021299"/>
                <a:gd name="connsiteY3" fmla="*/ 356009 h 1193555"/>
                <a:gd name="connsiteX4" fmla="*/ 10020069 w 10021299"/>
                <a:gd name="connsiteY4" fmla="*/ 1055880 h 1193555"/>
                <a:gd name="connsiteX5" fmla="*/ 853767 w 10021299"/>
                <a:gd name="connsiteY5" fmla="*/ 1100484 h 1193555"/>
                <a:gd name="connsiteX6" fmla="*/ 875803 w 10021299"/>
                <a:gd name="connsiteY6" fmla="*/ 307686 h 1193555"/>
                <a:gd name="connsiteX0" fmla="*/ 875803 w 10027710"/>
                <a:gd name="connsiteY0" fmla="*/ 307686 h 1193555"/>
                <a:gd name="connsiteX1" fmla="*/ 5074238 w 10027710"/>
                <a:gd name="connsiteY1" fmla="*/ 255912 h 1193555"/>
                <a:gd name="connsiteX2" fmla="*/ 8838040 w 10027710"/>
                <a:gd name="connsiteY2" fmla="*/ 832855 h 1193555"/>
                <a:gd name="connsiteX3" fmla="*/ 10016617 w 10027710"/>
                <a:gd name="connsiteY3" fmla="*/ 410438 h 1193555"/>
                <a:gd name="connsiteX4" fmla="*/ 10020069 w 10027710"/>
                <a:gd name="connsiteY4" fmla="*/ 1055880 h 1193555"/>
                <a:gd name="connsiteX5" fmla="*/ 853767 w 10027710"/>
                <a:gd name="connsiteY5" fmla="*/ 1100484 h 1193555"/>
                <a:gd name="connsiteX6" fmla="*/ 875803 w 10027710"/>
                <a:gd name="connsiteY6" fmla="*/ 307686 h 1193555"/>
                <a:gd name="connsiteX0" fmla="*/ 323507 w 9475414"/>
                <a:gd name="connsiteY0" fmla="*/ 307686 h 1148586"/>
                <a:gd name="connsiteX1" fmla="*/ 4521942 w 9475414"/>
                <a:gd name="connsiteY1" fmla="*/ 255912 h 1148586"/>
                <a:gd name="connsiteX2" fmla="*/ 8285744 w 9475414"/>
                <a:gd name="connsiteY2" fmla="*/ 832855 h 1148586"/>
                <a:gd name="connsiteX3" fmla="*/ 9464321 w 9475414"/>
                <a:gd name="connsiteY3" fmla="*/ 410438 h 1148586"/>
                <a:gd name="connsiteX4" fmla="*/ 9467773 w 9475414"/>
                <a:gd name="connsiteY4" fmla="*/ 1055880 h 1148586"/>
                <a:gd name="connsiteX5" fmla="*/ 301471 w 9475414"/>
                <a:gd name="connsiteY5" fmla="*/ 1100484 h 1148586"/>
                <a:gd name="connsiteX6" fmla="*/ 323507 w 9475414"/>
                <a:gd name="connsiteY6" fmla="*/ 307686 h 1148586"/>
                <a:gd name="connsiteX0" fmla="*/ 319722 w 9471629"/>
                <a:gd name="connsiteY0" fmla="*/ 305044 h 1127981"/>
                <a:gd name="connsiteX1" fmla="*/ 4518157 w 9471629"/>
                <a:gd name="connsiteY1" fmla="*/ 253270 h 1127981"/>
                <a:gd name="connsiteX2" fmla="*/ 8281959 w 9471629"/>
                <a:gd name="connsiteY2" fmla="*/ 830213 h 1127981"/>
                <a:gd name="connsiteX3" fmla="*/ 9460536 w 9471629"/>
                <a:gd name="connsiteY3" fmla="*/ 407796 h 1127981"/>
                <a:gd name="connsiteX4" fmla="*/ 9463988 w 9471629"/>
                <a:gd name="connsiteY4" fmla="*/ 1053238 h 1127981"/>
                <a:gd name="connsiteX5" fmla="*/ 308572 w 9471629"/>
                <a:gd name="connsiteY5" fmla="*/ 1032527 h 1127981"/>
                <a:gd name="connsiteX6" fmla="*/ 319722 w 9471629"/>
                <a:gd name="connsiteY6" fmla="*/ 305044 h 1127981"/>
                <a:gd name="connsiteX0" fmla="*/ 192126 w 9344033"/>
                <a:gd name="connsiteY0" fmla="*/ 292794 h 1079434"/>
                <a:gd name="connsiteX1" fmla="*/ 4390561 w 9344033"/>
                <a:gd name="connsiteY1" fmla="*/ 241020 h 1079434"/>
                <a:gd name="connsiteX2" fmla="*/ 8154363 w 9344033"/>
                <a:gd name="connsiteY2" fmla="*/ 817963 h 1079434"/>
                <a:gd name="connsiteX3" fmla="*/ 9332940 w 9344033"/>
                <a:gd name="connsiteY3" fmla="*/ 395546 h 1079434"/>
                <a:gd name="connsiteX4" fmla="*/ 9336392 w 9344033"/>
                <a:gd name="connsiteY4" fmla="*/ 1040988 h 1079434"/>
                <a:gd name="connsiteX5" fmla="*/ 670833 w 9344033"/>
                <a:gd name="connsiteY5" fmla="*/ 704592 h 1079434"/>
                <a:gd name="connsiteX6" fmla="*/ 192126 w 9344033"/>
                <a:gd name="connsiteY6" fmla="*/ 292794 h 1079434"/>
                <a:gd name="connsiteX0" fmla="*/ 319721 w 9471628"/>
                <a:gd name="connsiteY0" fmla="*/ 307243 h 1144583"/>
                <a:gd name="connsiteX1" fmla="*/ 4518156 w 9471628"/>
                <a:gd name="connsiteY1" fmla="*/ 255469 h 1144583"/>
                <a:gd name="connsiteX2" fmla="*/ 8281958 w 9471628"/>
                <a:gd name="connsiteY2" fmla="*/ 832412 h 1144583"/>
                <a:gd name="connsiteX3" fmla="*/ 9460535 w 9471628"/>
                <a:gd name="connsiteY3" fmla="*/ 409995 h 1144583"/>
                <a:gd name="connsiteX4" fmla="*/ 9463987 w 9471628"/>
                <a:gd name="connsiteY4" fmla="*/ 1055437 h 1144583"/>
                <a:gd name="connsiteX5" fmla="*/ 308571 w 9471628"/>
                <a:gd name="connsiteY5" fmla="*/ 1089156 h 1144583"/>
                <a:gd name="connsiteX6" fmla="*/ 319721 w 9471628"/>
                <a:gd name="connsiteY6" fmla="*/ 307243 h 1144583"/>
                <a:gd name="connsiteX0" fmla="*/ 871500 w 10123892"/>
                <a:gd name="connsiteY0" fmla="*/ 307243 h 1199875"/>
                <a:gd name="connsiteX1" fmla="*/ 5069935 w 10123892"/>
                <a:gd name="connsiteY1" fmla="*/ 255469 h 1199875"/>
                <a:gd name="connsiteX2" fmla="*/ 8833737 w 10123892"/>
                <a:gd name="connsiteY2" fmla="*/ 832412 h 1199875"/>
                <a:gd name="connsiteX3" fmla="*/ 10012314 w 10123892"/>
                <a:gd name="connsiteY3" fmla="*/ 409995 h 1199875"/>
                <a:gd name="connsiteX4" fmla="*/ 10059309 w 10123892"/>
                <a:gd name="connsiteY4" fmla="*/ 1077209 h 1199875"/>
                <a:gd name="connsiteX5" fmla="*/ 860350 w 10123892"/>
                <a:gd name="connsiteY5" fmla="*/ 1089156 h 1199875"/>
                <a:gd name="connsiteX6" fmla="*/ 871500 w 10123892"/>
                <a:gd name="connsiteY6" fmla="*/ 307243 h 1199875"/>
                <a:gd name="connsiteX0" fmla="*/ 871500 w 10123892"/>
                <a:gd name="connsiteY0" fmla="*/ 307243 h 1138588"/>
                <a:gd name="connsiteX1" fmla="*/ 5069935 w 10123892"/>
                <a:gd name="connsiteY1" fmla="*/ 255469 h 1138588"/>
                <a:gd name="connsiteX2" fmla="*/ 8833737 w 10123892"/>
                <a:gd name="connsiteY2" fmla="*/ 832412 h 1138588"/>
                <a:gd name="connsiteX3" fmla="*/ 10012314 w 10123892"/>
                <a:gd name="connsiteY3" fmla="*/ 409995 h 1138588"/>
                <a:gd name="connsiteX4" fmla="*/ 10059309 w 10123892"/>
                <a:gd name="connsiteY4" fmla="*/ 1077209 h 1138588"/>
                <a:gd name="connsiteX5" fmla="*/ 860350 w 10123892"/>
                <a:gd name="connsiteY5" fmla="*/ 1089156 h 1138588"/>
                <a:gd name="connsiteX6" fmla="*/ 871500 w 10123892"/>
                <a:gd name="connsiteY6" fmla="*/ 307243 h 1138588"/>
                <a:gd name="connsiteX0" fmla="*/ 882349 w 10233462"/>
                <a:gd name="connsiteY0" fmla="*/ 307243 h 1135730"/>
                <a:gd name="connsiteX1" fmla="*/ 5080784 w 10233462"/>
                <a:gd name="connsiteY1" fmla="*/ 255469 h 1135730"/>
                <a:gd name="connsiteX2" fmla="*/ 8844586 w 10233462"/>
                <a:gd name="connsiteY2" fmla="*/ 832412 h 1135730"/>
                <a:gd name="connsiteX3" fmla="*/ 10023163 w 10233462"/>
                <a:gd name="connsiteY3" fmla="*/ 409995 h 1135730"/>
                <a:gd name="connsiteX4" fmla="*/ 10222558 w 10233462"/>
                <a:gd name="connsiteY4" fmla="*/ 1066323 h 1135730"/>
                <a:gd name="connsiteX5" fmla="*/ 871199 w 10233462"/>
                <a:gd name="connsiteY5" fmla="*/ 1089156 h 1135730"/>
                <a:gd name="connsiteX6" fmla="*/ 882349 w 10233462"/>
                <a:gd name="connsiteY6" fmla="*/ 307243 h 1135730"/>
                <a:gd name="connsiteX0" fmla="*/ 882349 w 10222727"/>
                <a:gd name="connsiteY0" fmla="*/ 307243 h 1135730"/>
                <a:gd name="connsiteX1" fmla="*/ 5080784 w 10222727"/>
                <a:gd name="connsiteY1" fmla="*/ 255469 h 1135730"/>
                <a:gd name="connsiteX2" fmla="*/ 8844586 w 10222727"/>
                <a:gd name="connsiteY2" fmla="*/ 832412 h 1135730"/>
                <a:gd name="connsiteX3" fmla="*/ 10023163 w 10222727"/>
                <a:gd name="connsiteY3" fmla="*/ 409995 h 1135730"/>
                <a:gd name="connsiteX4" fmla="*/ 10222558 w 10222727"/>
                <a:gd name="connsiteY4" fmla="*/ 1066323 h 1135730"/>
                <a:gd name="connsiteX5" fmla="*/ 871199 w 10222727"/>
                <a:gd name="connsiteY5" fmla="*/ 1089156 h 1135730"/>
                <a:gd name="connsiteX6" fmla="*/ 882349 w 10222727"/>
                <a:gd name="connsiteY6" fmla="*/ 307243 h 1135730"/>
                <a:gd name="connsiteX0" fmla="*/ 882349 w 10222727"/>
                <a:gd name="connsiteY0" fmla="*/ 307243 h 1135730"/>
                <a:gd name="connsiteX1" fmla="*/ 5080784 w 10222727"/>
                <a:gd name="connsiteY1" fmla="*/ 255469 h 1135730"/>
                <a:gd name="connsiteX2" fmla="*/ 8844586 w 10222727"/>
                <a:gd name="connsiteY2" fmla="*/ 832412 h 1135730"/>
                <a:gd name="connsiteX3" fmla="*/ 10023163 w 10222727"/>
                <a:gd name="connsiteY3" fmla="*/ 409995 h 1135730"/>
                <a:gd name="connsiteX4" fmla="*/ 10222558 w 10222727"/>
                <a:gd name="connsiteY4" fmla="*/ 1066323 h 1135730"/>
                <a:gd name="connsiteX5" fmla="*/ 871199 w 10222727"/>
                <a:gd name="connsiteY5" fmla="*/ 1089156 h 1135730"/>
                <a:gd name="connsiteX6" fmla="*/ 882349 w 10222727"/>
                <a:gd name="connsiteY6" fmla="*/ 307243 h 1135730"/>
                <a:gd name="connsiteX0" fmla="*/ 872976 w 10213327"/>
                <a:gd name="connsiteY0" fmla="*/ 307243 h 1144580"/>
                <a:gd name="connsiteX1" fmla="*/ 5071411 w 10213327"/>
                <a:gd name="connsiteY1" fmla="*/ 255469 h 1144580"/>
                <a:gd name="connsiteX2" fmla="*/ 8835213 w 10213327"/>
                <a:gd name="connsiteY2" fmla="*/ 832412 h 1144580"/>
                <a:gd name="connsiteX3" fmla="*/ 10013790 w 10213327"/>
                <a:gd name="connsiteY3" fmla="*/ 409995 h 1144580"/>
                <a:gd name="connsiteX4" fmla="*/ 10213185 w 10213327"/>
                <a:gd name="connsiteY4" fmla="*/ 1066323 h 1144580"/>
                <a:gd name="connsiteX5" fmla="*/ 861826 w 10213327"/>
                <a:gd name="connsiteY5" fmla="*/ 1089156 h 1144580"/>
                <a:gd name="connsiteX6" fmla="*/ 872976 w 10213327"/>
                <a:gd name="connsiteY6" fmla="*/ 307243 h 1144580"/>
                <a:gd name="connsiteX0" fmla="*/ 882350 w 10222728"/>
                <a:gd name="connsiteY0" fmla="*/ 307243 h 1144948"/>
                <a:gd name="connsiteX1" fmla="*/ 5080785 w 10222728"/>
                <a:gd name="connsiteY1" fmla="*/ 255469 h 1144948"/>
                <a:gd name="connsiteX2" fmla="*/ 8844587 w 10222728"/>
                <a:gd name="connsiteY2" fmla="*/ 832412 h 1144948"/>
                <a:gd name="connsiteX3" fmla="*/ 10023164 w 10222728"/>
                <a:gd name="connsiteY3" fmla="*/ 409995 h 1144948"/>
                <a:gd name="connsiteX4" fmla="*/ 10222559 w 10222728"/>
                <a:gd name="connsiteY4" fmla="*/ 1098980 h 1144948"/>
                <a:gd name="connsiteX5" fmla="*/ 871200 w 10222728"/>
                <a:gd name="connsiteY5" fmla="*/ 1089156 h 1144948"/>
                <a:gd name="connsiteX6" fmla="*/ 882350 w 10222728"/>
                <a:gd name="connsiteY6" fmla="*/ 307243 h 1144948"/>
                <a:gd name="connsiteX0" fmla="*/ 953539 w 10293917"/>
                <a:gd name="connsiteY0" fmla="*/ 236011 h 1073716"/>
                <a:gd name="connsiteX1" fmla="*/ 6523574 w 10293917"/>
                <a:gd name="connsiteY1" fmla="*/ 282208 h 1073716"/>
                <a:gd name="connsiteX2" fmla="*/ 8915776 w 10293917"/>
                <a:gd name="connsiteY2" fmla="*/ 761180 h 1073716"/>
                <a:gd name="connsiteX3" fmla="*/ 10094353 w 10293917"/>
                <a:gd name="connsiteY3" fmla="*/ 338763 h 1073716"/>
                <a:gd name="connsiteX4" fmla="*/ 10293748 w 10293917"/>
                <a:gd name="connsiteY4" fmla="*/ 1027748 h 1073716"/>
                <a:gd name="connsiteX5" fmla="*/ 942389 w 10293917"/>
                <a:gd name="connsiteY5" fmla="*/ 1017924 h 1073716"/>
                <a:gd name="connsiteX6" fmla="*/ 953539 w 10293917"/>
                <a:gd name="connsiteY6" fmla="*/ 236011 h 1073716"/>
                <a:gd name="connsiteX0" fmla="*/ 953539 w 10293917"/>
                <a:gd name="connsiteY0" fmla="*/ 161599 h 999304"/>
                <a:gd name="connsiteX1" fmla="*/ 6523574 w 10293917"/>
                <a:gd name="connsiteY1" fmla="*/ 207796 h 999304"/>
                <a:gd name="connsiteX2" fmla="*/ 8915776 w 10293917"/>
                <a:gd name="connsiteY2" fmla="*/ 686768 h 999304"/>
                <a:gd name="connsiteX3" fmla="*/ 10094353 w 10293917"/>
                <a:gd name="connsiteY3" fmla="*/ 264351 h 999304"/>
                <a:gd name="connsiteX4" fmla="*/ 10293748 w 10293917"/>
                <a:gd name="connsiteY4" fmla="*/ 953336 h 999304"/>
                <a:gd name="connsiteX5" fmla="*/ 942389 w 10293917"/>
                <a:gd name="connsiteY5" fmla="*/ 943512 h 999304"/>
                <a:gd name="connsiteX6" fmla="*/ 953539 w 10293917"/>
                <a:gd name="connsiteY6" fmla="*/ 161599 h 999304"/>
                <a:gd name="connsiteX0" fmla="*/ 953539 w 10293917"/>
                <a:gd name="connsiteY0" fmla="*/ 193847 h 1031552"/>
                <a:gd name="connsiteX1" fmla="*/ 6523574 w 10293917"/>
                <a:gd name="connsiteY1" fmla="*/ 240044 h 1031552"/>
                <a:gd name="connsiteX2" fmla="*/ 8915776 w 10293917"/>
                <a:gd name="connsiteY2" fmla="*/ 719016 h 1031552"/>
                <a:gd name="connsiteX3" fmla="*/ 10094353 w 10293917"/>
                <a:gd name="connsiteY3" fmla="*/ 296599 h 1031552"/>
                <a:gd name="connsiteX4" fmla="*/ 10293748 w 10293917"/>
                <a:gd name="connsiteY4" fmla="*/ 985584 h 1031552"/>
                <a:gd name="connsiteX5" fmla="*/ 942389 w 10293917"/>
                <a:gd name="connsiteY5" fmla="*/ 975760 h 1031552"/>
                <a:gd name="connsiteX6" fmla="*/ 953539 w 10293917"/>
                <a:gd name="connsiteY6" fmla="*/ 193847 h 1031552"/>
                <a:gd name="connsiteX0" fmla="*/ 953539 w 10293917"/>
                <a:gd name="connsiteY0" fmla="*/ 62847 h 900552"/>
                <a:gd name="connsiteX1" fmla="*/ 6523574 w 10293917"/>
                <a:gd name="connsiteY1" fmla="*/ 109044 h 900552"/>
                <a:gd name="connsiteX2" fmla="*/ 9111719 w 10293917"/>
                <a:gd name="connsiteY2" fmla="*/ 598902 h 900552"/>
                <a:gd name="connsiteX3" fmla="*/ 10094353 w 10293917"/>
                <a:gd name="connsiteY3" fmla="*/ 165599 h 900552"/>
                <a:gd name="connsiteX4" fmla="*/ 10293748 w 10293917"/>
                <a:gd name="connsiteY4" fmla="*/ 854584 h 900552"/>
                <a:gd name="connsiteX5" fmla="*/ 942389 w 10293917"/>
                <a:gd name="connsiteY5" fmla="*/ 844760 h 900552"/>
                <a:gd name="connsiteX6" fmla="*/ 953539 w 10293917"/>
                <a:gd name="connsiteY6" fmla="*/ 62847 h 900552"/>
                <a:gd name="connsiteX0" fmla="*/ 953539 w 10293917"/>
                <a:gd name="connsiteY0" fmla="*/ 62847 h 900552"/>
                <a:gd name="connsiteX1" fmla="*/ 6523574 w 10293917"/>
                <a:gd name="connsiteY1" fmla="*/ 109044 h 900552"/>
                <a:gd name="connsiteX2" fmla="*/ 9111719 w 10293917"/>
                <a:gd name="connsiteY2" fmla="*/ 598902 h 900552"/>
                <a:gd name="connsiteX3" fmla="*/ 10094353 w 10293917"/>
                <a:gd name="connsiteY3" fmla="*/ 165599 h 900552"/>
                <a:gd name="connsiteX4" fmla="*/ 10293748 w 10293917"/>
                <a:gd name="connsiteY4" fmla="*/ 854584 h 900552"/>
                <a:gd name="connsiteX5" fmla="*/ 942389 w 10293917"/>
                <a:gd name="connsiteY5" fmla="*/ 844760 h 900552"/>
                <a:gd name="connsiteX6" fmla="*/ 953539 w 10293917"/>
                <a:gd name="connsiteY6" fmla="*/ 62847 h 900552"/>
                <a:gd name="connsiteX0" fmla="*/ 953539 w 10293917"/>
                <a:gd name="connsiteY0" fmla="*/ 62847 h 900552"/>
                <a:gd name="connsiteX1" fmla="*/ 6523574 w 10293917"/>
                <a:gd name="connsiteY1" fmla="*/ 109044 h 900552"/>
                <a:gd name="connsiteX2" fmla="*/ 9111719 w 10293917"/>
                <a:gd name="connsiteY2" fmla="*/ 598902 h 900552"/>
                <a:gd name="connsiteX3" fmla="*/ 10094353 w 10293917"/>
                <a:gd name="connsiteY3" fmla="*/ 165599 h 900552"/>
                <a:gd name="connsiteX4" fmla="*/ 10293748 w 10293917"/>
                <a:gd name="connsiteY4" fmla="*/ 854584 h 900552"/>
                <a:gd name="connsiteX5" fmla="*/ 942389 w 10293917"/>
                <a:gd name="connsiteY5" fmla="*/ 844760 h 900552"/>
                <a:gd name="connsiteX6" fmla="*/ 953539 w 10293917"/>
                <a:gd name="connsiteY6" fmla="*/ 62847 h 900552"/>
                <a:gd name="connsiteX0" fmla="*/ 899352 w 10239730"/>
                <a:gd name="connsiteY0" fmla="*/ 81761 h 919466"/>
                <a:gd name="connsiteX1" fmla="*/ 5435244 w 10239730"/>
                <a:gd name="connsiteY1" fmla="*/ 84415 h 919466"/>
                <a:gd name="connsiteX2" fmla="*/ 9057532 w 10239730"/>
                <a:gd name="connsiteY2" fmla="*/ 617816 h 919466"/>
                <a:gd name="connsiteX3" fmla="*/ 10040166 w 10239730"/>
                <a:gd name="connsiteY3" fmla="*/ 184513 h 919466"/>
                <a:gd name="connsiteX4" fmla="*/ 10239561 w 10239730"/>
                <a:gd name="connsiteY4" fmla="*/ 873498 h 919466"/>
                <a:gd name="connsiteX5" fmla="*/ 888202 w 10239730"/>
                <a:gd name="connsiteY5" fmla="*/ 863674 h 919466"/>
                <a:gd name="connsiteX6" fmla="*/ 899352 w 10239730"/>
                <a:gd name="connsiteY6" fmla="*/ 81761 h 919466"/>
                <a:gd name="connsiteX0" fmla="*/ 902682 w 10243060"/>
                <a:gd name="connsiteY0" fmla="*/ 119859 h 957564"/>
                <a:gd name="connsiteX1" fmla="*/ 5503888 w 10243060"/>
                <a:gd name="connsiteY1" fmla="*/ 57199 h 957564"/>
                <a:gd name="connsiteX2" fmla="*/ 9060862 w 10243060"/>
                <a:gd name="connsiteY2" fmla="*/ 655914 h 957564"/>
                <a:gd name="connsiteX3" fmla="*/ 10043496 w 10243060"/>
                <a:gd name="connsiteY3" fmla="*/ 222611 h 957564"/>
                <a:gd name="connsiteX4" fmla="*/ 10242891 w 10243060"/>
                <a:gd name="connsiteY4" fmla="*/ 911596 h 957564"/>
                <a:gd name="connsiteX5" fmla="*/ 891532 w 10243060"/>
                <a:gd name="connsiteY5" fmla="*/ 901772 h 957564"/>
                <a:gd name="connsiteX6" fmla="*/ 902682 w 10243060"/>
                <a:gd name="connsiteY6" fmla="*/ 119859 h 957564"/>
                <a:gd name="connsiteX0" fmla="*/ 902682 w 10243060"/>
                <a:gd name="connsiteY0" fmla="*/ 119859 h 957564"/>
                <a:gd name="connsiteX1" fmla="*/ 5503888 w 10243060"/>
                <a:gd name="connsiteY1" fmla="*/ 57199 h 957564"/>
                <a:gd name="connsiteX2" fmla="*/ 9060862 w 10243060"/>
                <a:gd name="connsiteY2" fmla="*/ 655914 h 957564"/>
                <a:gd name="connsiteX3" fmla="*/ 10043496 w 10243060"/>
                <a:gd name="connsiteY3" fmla="*/ 222611 h 957564"/>
                <a:gd name="connsiteX4" fmla="*/ 10242891 w 10243060"/>
                <a:gd name="connsiteY4" fmla="*/ 911596 h 957564"/>
                <a:gd name="connsiteX5" fmla="*/ 891532 w 10243060"/>
                <a:gd name="connsiteY5" fmla="*/ 901772 h 957564"/>
                <a:gd name="connsiteX6" fmla="*/ 902682 w 10243060"/>
                <a:gd name="connsiteY6" fmla="*/ 119859 h 957564"/>
                <a:gd name="connsiteX0" fmla="*/ 902682 w 10243060"/>
                <a:gd name="connsiteY0" fmla="*/ 159422 h 997127"/>
                <a:gd name="connsiteX1" fmla="*/ 5503888 w 10243060"/>
                <a:gd name="connsiteY1" fmla="*/ 96762 h 997127"/>
                <a:gd name="connsiteX2" fmla="*/ 9060862 w 10243060"/>
                <a:gd name="connsiteY2" fmla="*/ 695477 h 997127"/>
                <a:gd name="connsiteX3" fmla="*/ 10043496 w 10243060"/>
                <a:gd name="connsiteY3" fmla="*/ 262174 h 997127"/>
                <a:gd name="connsiteX4" fmla="*/ 10242891 w 10243060"/>
                <a:gd name="connsiteY4" fmla="*/ 951159 h 997127"/>
                <a:gd name="connsiteX5" fmla="*/ 891532 w 10243060"/>
                <a:gd name="connsiteY5" fmla="*/ 941335 h 997127"/>
                <a:gd name="connsiteX6" fmla="*/ 902682 w 10243060"/>
                <a:gd name="connsiteY6" fmla="*/ 159422 h 997127"/>
                <a:gd name="connsiteX0" fmla="*/ 902682 w 10243060"/>
                <a:gd name="connsiteY0" fmla="*/ 167436 h 1005141"/>
                <a:gd name="connsiteX1" fmla="*/ 5503888 w 10243060"/>
                <a:gd name="connsiteY1" fmla="*/ 104776 h 1005141"/>
                <a:gd name="connsiteX2" fmla="*/ 9060862 w 10243060"/>
                <a:gd name="connsiteY2" fmla="*/ 703491 h 1005141"/>
                <a:gd name="connsiteX3" fmla="*/ 10043496 w 10243060"/>
                <a:gd name="connsiteY3" fmla="*/ 270188 h 1005141"/>
                <a:gd name="connsiteX4" fmla="*/ 10242891 w 10243060"/>
                <a:gd name="connsiteY4" fmla="*/ 959173 h 1005141"/>
                <a:gd name="connsiteX5" fmla="*/ 891532 w 10243060"/>
                <a:gd name="connsiteY5" fmla="*/ 949349 h 1005141"/>
                <a:gd name="connsiteX6" fmla="*/ 902682 w 10243060"/>
                <a:gd name="connsiteY6" fmla="*/ 167436 h 1005141"/>
                <a:gd name="connsiteX0" fmla="*/ 874657 w 10215035"/>
                <a:gd name="connsiteY0" fmla="*/ 187740 h 1025445"/>
                <a:gd name="connsiteX1" fmla="*/ 4918079 w 10215035"/>
                <a:gd name="connsiteY1" fmla="*/ 97648 h 1025445"/>
                <a:gd name="connsiteX2" fmla="*/ 9032837 w 10215035"/>
                <a:gd name="connsiteY2" fmla="*/ 723795 h 1025445"/>
                <a:gd name="connsiteX3" fmla="*/ 10015471 w 10215035"/>
                <a:gd name="connsiteY3" fmla="*/ 290492 h 1025445"/>
                <a:gd name="connsiteX4" fmla="*/ 10214866 w 10215035"/>
                <a:gd name="connsiteY4" fmla="*/ 979477 h 1025445"/>
                <a:gd name="connsiteX5" fmla="*/ 863507 w 10215035"/>
                <a:gd name="connsiteY5" fmla="*/ 969653 h 1025445"/>
                <a:gd name="connsiteX6" fmla="*/ 874657 w 10215035"/>
                <a:gd name="connsiteY6" fmla="*/ 187740 h 1025445"/>
                <a:gd name="connsiteX0" fmla="*/ 868807 w 10209185"/>
                <a:gd name="connsiteY0" fmla="*/ 180876 h 1018581"/>
                <a:gd name="connsiteX1" fmla="*/ 4793357 w 10209185"/>
                <a:gd name="connsiteY1" fmla="*/ 99928 h 1018581"/>
                <a:gd name="connsiteX2" fmla="*/ 9026987 w 10209185"/>
                <a:gd name="connsiteY2" fmla="*/ 716931 h 1018581"/>
                <a:gd name="connsiteX3" fmla="*/ 10009621 w 10209185"/>
                <a:gd name="connsiteY3" fmla="*/ 283628 h 1018581"/>
                <a:gd name="connsiteX4" fmla="*/ 10209016 w 10209185"/>
                <a:gd name="connsiteY4" fmla="*/ 972613 h 1018581"/>
                <a:gd name="connsiteX5" fmla="*/ 857657 w 10209185"/>
                <a:gd name="connsiteY5" fmla="*/ 962789 h 1018581"/>
                <a:gd name="connsiteX6" fmla="*/ 868807 w 10209185"/>
                <a:gd name="connsiteY6" fmla="*/ 180876 h 1018581"/>
                <a:gd name="connsiteX0" fmla="*/ 888465 w 10228844"/>
                <a:gd name="connsiteY0" fmla="*/ 180876 h 986176"/>
                <a:gd name="connsiteX1" fmla="*/ 4813015 w 10228844"/>
                <a:gd name="connsiteY1" fmla="*/ 99928 h 986176"/>
                <a:gd name="connsiteX2" fmla="*/ 9046645 w 10228844"/>
                <a:gd name="connsiteY2" fmla="*/ 716931 h 986176"/>
                <a:gd name="connsiteX3" fmla="*/ 10029279 w 10228844"/>
                <a:gd name="connsiteY3" fmla="*/ 283628 h 986176"/>
                <a:gd name="connsiteX4" fmla="*/ 10228674 w 10228844"/>
                <a:gd name="connsiteY4" fmla="*/ 972613 h 986176"/>
                <a:gd name="connsiteX5" fmla="*/ 877315 w 10228844"/>
                <a:gd name="connsiteY5" fmla="*/ 962789 h 986176"/>
                <a:gd name="connsiteX6" fmla="*/ 888465 w 10228844"/>
                <a:gd name="connsiteY6" fmla="*/ 180876 h 986176"/>
                <a:gd name="connsiteX0" fmla="*/ 909299 w 10249678"/>
                <a:gd name="connsiteY0" fmla="*/ 173716 h 979016"/>
                <a:gd name="connsiteX1" fmla="*/ 5256234 w 10249678"/>
                <a:gd name="connsiteY1" fmla="*/ 102444 h 979016"/>
                <a:gd name="connsiteX2" fmla="*/ 9067479 w 10249678"/>
                <a:gd name="connsiteY2" fmla="*/ 709771 h 979016"/>
                <a:gd name="connsiteX3" fmla="*/ 10050113 w 10249678"/>
                <a:gd name="connsiteY3" fmla="*/ 276468 h 979016"/>
                <a:gd name="connsiteX4" fmla="*/ 10249508 w 10249678"/>
                <a:gd name="connsiteY4" fmla="*/ 965453 h 979016"/>
                <a:gd name="connsiteX5" fmla="*/ 898149 w 10249678"/>
                <a:gd name="connsiteY5" fmla="*/ 955629 h 979016"/>
                <a:gd name="connsiteX6" fmla="*/ 909299 w 10249678"/>
                <a:gd name="connsiteY6" fmla="*/ 173716 h 979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9678" h="979016">
                  <a:moveTo>
                    <a:pt x="909299" y="173716"/>
                  </a:moveTo>
                  <a:cubicBezTo>
                    <a:pt x="1635647" y="31519"/>
                    <a:pt x="3027857" y="-96626"/>
                    <a:pt x="5256234" y="102444"/>
                  </a:cubicBezTo>
                  <a:cubicBezTo>
                    <a:pt x="7484611" y="301514"/>
                    <a:pt x="8268499" y="680767"/>
                    <a:pt x="9067479" y="709771"/>
                  </a:cubicBezTo>
                  <a:cubicBezTo>
                    <a:pt x="9866459" y="738775"/>
                    <a:pt x="9853108" y="233854"/>
                    <a:pt x="10050113" y="276468"/>
                  </a:cubicBezTo>
                  <a:cubicBezTo>
                    <a:pt x="10247118" y="319082"/>
                    <a:pt x="10228417" y="977789"/>
                    <a:pt x="10249508" y="965453"/>
                  </a:cubicBezTo>
                  <a:cubicBezTo>
                    <a:pt x="10291724" y="940761"/>
                    <a:pt x="2500571" y="1014433"/>
                    <a:pt x="898149" y="955629"/>
                  </a:cubicBezTo>
                  <a:cubicBezTo>
                    <a:pt x="-704273" y="896825"/>
                    <a:pt x="182952" y="315914"/>
                    <a:pt x="909299" y="1737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167947DE-8C2E-D94F-8ED9-9B4DD6041E76}"/>
                </a:ext>
              </a:extLst>
            </p:cNvPr>
            <p:cNvSpPr/>
            <p:nvPr userDrawn="1"/>
          </p:nvSpPr>
          <p:spPr>
            <a:xfrm>
              <a:off x="0" y="5290457"/>
              <a:ext cx="9144000" cy="2503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 name="Title 1">
            <a:extLst>
              <a:ext uri="{FF2B5EF4-FFF2-40B4-BE49-F238E27FC236}">
                <a16:creationId xmlns:a16="http://schemas.microsoft.com/office/drawing/2014/main" id="{F90C0029-5F18-214E-8000-215F68347A8A}"/>
              </a:ext>
            </a:extLst>
          </p:cNvPr>
          <p:cNvSpPr>
            <a:spLocks noGrp="1"/>
          </p:cNvSpPr>
          <p:nvPr>
            <p:ph type="title"/>
          </p:nvPr>
        </p:nvSpPr>
        <p:spPr>
          <a:xfrm>
            <a:off x="3897255" y="165131"/>
            <a:ext cx="8592277" cy="1188000"/>
          </a:xfrm>
          <a:prstGeom prst="rect">
            <a:avLst/>
          </a:prstGeom>
          <a:noFill/>
        </p:spPr>
        <p:txBody>
          <a:bodyPr/>
          <a:lstStyle>
            <a:lvl1pPr>
              <a:defRPr>
                <a:latin typeface="Arial" charset="0"/>
                <a:ea typeface="Arial" charset="0"/>
                <a:cs typeface="Arial" charset="0"/>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D7F6D867-8C95-054B-B1A5-7AD011B9AD55}"/>
              </a:ext>
            </a:extLst>
          </p:cNvPr>
          <p:cNvSpPr>
            <a:spLocks noGrp="1"/>
          </p:cNvSpPr>
          <p:nvPr>
            <p:ph idx="1"/>
          </p:nvPr>
        </p:nvSpPr>
        <p:spPr>
          <a:xfrm>
            <a:off x="480000" y="1548000"/>
            <a:ext cx="11280629" cy="4905336"/>
          </a:xfr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F2F2B112-1E2A-A749-A8A0-9DABD442D9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01" y="330672"/>
            <a:ext cx="1745524" cy="353117"/>
          </a:xfrm>
          <a:prstGeom prst="rect">
            <a:avLst/>
          </a:prstGeom>
        </p:spPr>
      </p:pic>
    </p:spTree>
    <p:extLst>
      <p:ext uri="{BB962C8B-B14F-4D97-AF65-F5344CB8AC3E}">
        <p14:creationId xmlns:p14="http://schemas.microsoft.com/office/powerpoint/2010/main" val="45920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a:solidFill>
            <a:srgbClr val="008136"/>
          </a:solidFill>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FC3953-E91D-4290-AA8D-490B79784D92}"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1A7649-E118-41D5-A9A5-EB41E54246EF}" type="slidenum">
              <a:rPr lang="en-GB" smtClean="0"/>
              <a:t>‹#›</a:t>
            </a:fld>
            <a:endParaRPr lang="en-GB"/>
          </a:p>
        </p:txBody>
      </p:sp>
    </p:spTree>
    <p:extLst>
      <p:ext uri="{BB962C8B-B14F-4D97-AF65-F5344CB8AC3E}">
        <p14:creationId xmlns:p14="http://schemas.microsoft.com/office/powerpoint/2010/main" val="52841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763161-C096-0F4B-B917-DB375BAF57BA}"/>
              </a:ext>
            </a:extLst>
          </p:cNvPr>
          <p:cNvSpPr/>
          <p:nvPr userDrawn="1"/>
        </p:nvSpPr>
        <p:spPr>
          <a:xfrm>
            <a:off x="0" y="0"/>
            <a:ext cx="12192000"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sz="half" idx="1"/>
          </p:nvPr>
        </p:nvSpPr>
        <p:spPr>
          <a:xfrm>
            <a:off x="480000" y="1548000"/>
            <a:ext cx="5424000" cy="4925144"/>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88021" y="1548000"/>
            <a:ext cx="5424000" cy="4925144"/>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aphicFrame>
        <p:nvGraphicFramePr>
          <p:cNvPr id="8" name="Chart 7"/>
          <p:cNvGraphicFramePr/>
          <p:nvPr userDrawn="1">
            <p:extLst/>
          </p:nvPr>
        </p:nvGraphicFramePr>
        <p:xfrm>
          <a:off x="13488821" y="1844824"/>
          <a:ext cx="8128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a:extLst>
              <a:ext uri="{FF2B5EF4-FFF2-40B4-BE49-F238E27FC236}">
                <a16:creationId xmlns:a16="http://schemas.microsoft.com/office/drawing/2014/main" id="{60DD9678-44E5-A74E-A2B6-046C0FEFF385}"/>
              </a:ext>
            </a:extLst>
          </p:cNvPr>
          <p:cNvSpPr>
            <a:spLocks noGrp="1"/>
          </p:cNvSpPr>
          <p:nvPr>
            <p:ph type="title"/>
          </p:nvPr>
        </p:nvSpPr>
        <p:spPr>
          <a:xfrm>
            <a:off x="0" y="0"/>
            <a:ext cx="8592277" cy="1188000"/>
          </a:xfrm>
          <a:prstGeom prst="rect">
            <a:avLst/>
          </a:prstGeom>
          <a:noFill/>
        </p:spPr>
        <p:txBody>
          <a:bodyPr/>
          <a:lstStyle>
            <a:lvl1pPr>
              <a:defRPr>
                <a:latin typeface="Arial" charset="0"/>
                <a:ea typeface="Arial" charset="0"/>
                <a:cs typeface="Arial" charset="0"/>
              </a:defRPr>
            </a:lvl1pPr>
          </a:lstStyle>
          <a:p>
            <a:r>
              <a:rPr lang="en-US"/>
              <a:t>Click to edit Master title style</a:t>
            </a:r>
            <a:endParaRPr lang="en-GB"/>
          </a:p>
        </p:txBody>
      </p:sp>
      <p:pic>
        <p:nvPicPr>
          <p:cNvPr id="12" name="Picture 11">
            <a:extLst>
              <a:ext uri="{FF2B5EF4-FFF2-40B4-BE49-F238E27FC236}">
                <a16:creationId xmlns:a16="http://schemas.microsoft.com/office/drawing/2014/main" id="{A156981E-DA96-7E41-A696-50F37130967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73314" y="353260"/>
            <a:ext cx="2387316" cy="481475"/>
          </a:xfrm>
          <a:prstGeom prst="rect">
            <a:avLst/>
          </a:prstGeom>
        </p:spPr>
      </p:pic>
    </p:spTree>
    <p:extLst>
      <p:ext uri="{BB962C8B-B14F-4D97-AF65-F5344CB8AC3E}">
        <p14:creationId xmlns:p14="http://schemas.microsoft.com/office/powerpoint/2010/main" val="106564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6C089B1-91CE-274E-AFC3-821235CD851E}"/>
              </a:ext>
            </a:extLst>
          </p:cNvPr>
          <p:cNvSpPr/>
          <p:nvPr userDrawn="1"/>
        </p:nvSpPr>
        <p:spPr>
          <a:xfrm>
            <a:off x="0" y="0"/>
            <a:ext cx="12192000"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idx="1"/>
          </p:nvPr>
        </p:nvSpPr>
        <p:spPr>
          <a:xfrm>
            <a:off x="480000" y="1548001"/>
            <a:ext cx="5424000" cy="639763"/>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480000" y="2304000"/>
            <a:ext cx="5424000" cy="414933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288000" y="1548001"/>
            <a:ext cx="5424000" cy="639763"/>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88000" y="2304000"/>
            <a:ext cx="5424000" cy="4149336"/>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itle 1">
            <a:extLst>
              <a:ext uri="{FF2B5EF4-FFF2-40B4-BE49-F238E27FC236}">
                <a16:creationId xmlns:a16="http://schemas.microsoft.com/office/drawing/2014/main" id="{0315410E-4CF2-C64B-9D37-0ED17DBCAA92}"/>
              </a:ext>
            </a:extLst>
          </p:cNvPr>
          <p:cNvSpPr>
            <a:spLocks noGrp="1"/>
          </p:cNvSpPr>
          <p:nvPr>
            <p:ph type="title"/>
          </p:nvPr>
        </p:nvSpPr>
        <p:spPr>
          <a:xfrm>
            <a:off x="0" y="0"/>
            <a:ext cx="8592277" cy="1188000"/>
          </a:xfrm>
          <a:prstGeom prst="rect">
            <a:avLst/>
          </a:prstGeom>
          <a:noFill/>
        </p:spPr>
        <p:txBody>
          <a:bodyPr/>
          <a:lstStyle>
            <a:lvl1pPr>
              <a:defRPr>
                <a:latin typeface="Arial" charset="0"/>
                <a:ea typeface="Arial" charset="0"/>
                <a:cs typeface="Arial" charset="0"/>
              </a:defRPr>
            </a:lvl1pPr>
          </a:lstStyle>
          <a:p>
            <a:r>
              <a:rPr lang="en-US"/>
              <a:t>Click to edit Master title style</a:t>
            </a:r>
            <a:endParaRPr lang="en-GB"/>
          </a:p>
        </p:txBody>
      </p:sp>
      <p:pic>
        <p:nvPicPr>
          <p:cNvPr id="12" name="Picture 11">
            <a:extLst>
              <a:ext uri="{FF2B5EF4-FFF2-40B4-BE49-F238E27FC236}">
                <a16:creationId xmlns:a16="http://schemas.microsoft.com/office/drawing/2014/main" id="{02ED3806-CC9A-A142-B880-3439F6B92B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3314" y="353260"/>
            <a:ext cx="2387316" cy="481475"/>
          </a:xfrm>
          <a:prstGeom prst="rect">
            <a:avLst/>
          </a:prstGeom>
        </p:spPr>
      </p:pic>
    </p:spTree>
    <p:extLst>
      <p:ext uri="{BB962C8B-B14F-4D97-AF65-F5344CB8AC3E}">
        <p14:creationId xmlns:p14="http://schemas.microsoft.com/office/powerpoint/2010/main" val="212966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87F31-BC7C-2D41-A34A-0E9E411DD393}"/>
              </a:ext>
            </a:extLst>
          </p:cNvPr>
          <p:cNvSpPr/>
          <p:nvPr userDrawn="1"/>
        </p:nvSpPr>
        <p:spPr>
          <a:xfrm>
            <a:off x="0" y="0"/>
            <a:ext cx="12192000"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487DBFFD-A9A7-6343-AF4B-A4DCC3C0B47B}"/>
              </a:ext>
            </a:extLst>
          </p:cNvPr>
          <p:cNvSpPr>
            <a:spLocks noGrp="1"/>
          </p:cNvSpPr>
          <p:nvPr>
            <p:ph type="title"/>
          </p:nvPr>
        </p:nvSpPr>
        <p:spPr>
          <a:xfrm>
            <a:off x="0" y="0"/>
            <a:ext cx="8592277" cy="1188000"/>
          </a:xfrm>
          <a:prstGeom prst="rect">
            <a:avLst/>
          </a:prstGeom>
          <a:noFill/>
        </p:spPr>
        <p:txBody>
          <a:bodyPr/>
          <a:lstStyle>
            <a:lvl1pPr>
              <a:defRPr>
                <a:latin typeface="Arial" charset="0"/>
                <a:ea typeface="Arial" charset="0"/>
                <a:cs typeface="Arial" charset="0"/>
              </a:defRPr>
            </a:lvl1pPr>
          </a:lstStyle>
          <a:p>
            <a:r>
              <a:rPr lang="en-US"/>
              <a:t>Click to edit Master title style</a:t>
            </a:r>
            <a:endParaRPr lang="en-GB"/>
          </a:p>
        </p:txBody>
      </p:sp>
      <p:pic>
        <p:nvPicPr>
          <p:cNvPr id="8" name="Picture 7">
            <a:extLst>
              <a:ext uri="{FF2B5EF4-FFF2-40B4-BE49-F238E27FC236}">
                <a16:creationId xmlns:a16="http://schemas.microsoft.com/office/drawing/2014/main" id="{7B685D0C-8BDC-D94D-BBDD-3218880B1D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3314" y="353260"/>
            <a:ext cx="2387316" cy="481475"/>
          </a:xfrm>
          <a:prstGeom prst="rect">
            <a:avLst/>
          </a:prstGeom>
        </p:spPr>
      </p:pic>
    </p:spTree>
    <p:extLst>
      <p:ext uri="{BB962C8B-B14F-4D97-AF65-F5344CB8AC3E}">
        <p14:creationId xmlns:p14="http://schemas.microsoft.com/office/powerpoint/2010/main" val="74663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4795065-7980-7146-930D-317CDE924FAD}"/>
              </a:ext>
            </a:extLst>
          </p:cNvPr>
          <p:cNvSpPr/>
          <p:nvPr userDrawn="1"/>
        </p:nvSpPr>
        <p:spPr>
          <a:xfrm>
            <a:off x="0" y="0"/>
            <a:ext cx="12192000"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69C81EF9-5181-1347-BA01-58583A5CB162}"/>
              </a:ext>
            </a:extLst>
          </p:cNvPr>
          <p:cNvSpPr/>
          <p:nvPr userDrawn="1"/>
        </p:nvSpPr>
        <p:spPr>
          <a:xfrm>
            <a:off x="480000" y="1702012"/>
            <a:ext cx="3887808" cy="45452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04C46799-9330-E540-9B96-279BD0E0FCD8}"/>
              </a:ext>
            </a:extLst>
          </p:cNvPr>
          <p:cNvSpPr/>
          <p:nvPr userDrawn="1"/>
        </p:nvSpPr>
        <p:spPr>
          <a:xfrm>
            <a:off x="656630" y="1854820"/>
            <a:ext cx="3519157" cy="2189992"/>
          </a:xfrm>
          <a:prstGeom prst="rect">
            <a:avLst/>
          </a:prstGeom>
          <a:solidFill>
            <a:schemeClr val="accent6"/>
          </a:solidFill>
          <a:ln>
            <a:noFill/>
          </a:ln>
        </p:spPr>
        <p:txBody>
          <a:bodyPr wrap="square" anchor="ctr" anchorCtr="0">
            <a:noAutofit/>
          </a:bodyPr>
          <a:lstStyle/>
          <a:p>
            <a:pPr lvl="0" algn="ctr"/>
            <a:endParaRPr lang="en-GB" sz="2667">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658FCF3-62F8-D048-AAB3-24DC6E157DED}"/>
              </a:ext>
            </a:extLst>
          </p:cNvPr>
          <p:cNvSpPr/>
          <p:nvPr userDrawn="1"/>
        </p:nvSpPr>
        <p:spPr>
          <a:xfrm>
            <a:off x="656630" y="4207244"/>
            <a:ext cx="3519157" cy="1904840"/>
          </a:xfrm>
          <a:prstGeom prst="rect">
            <a:avLst/>
          </a:prstGeom>
          <a:solidFill>
            <a:schemeClr val="accent6"/>
          </a:solidFill>
          <a:ln>
            <a:noFill/>
          </a:ln>
        </p:spPr>
        <p:txBody>
          <a:bodyPr wrap="square" anchor="t" anchorCtr="0">
            <a:noAutofit/>
          </a:bodyPr>
          <a:lstStyle/>
          <a:p>
            <a:pPr lvl="0" algn="ctr"/>
            <a:endParaRPr lang="en-GB" sz="2667">
              <a:solidFill>
                <a:schemeClr val="bg1"/>
              </a:solidFill>
              <a:latin typeface="Arial" panose="020B0604020202020204" pitchFamily="34" charset="0"/>
              <a:cs typeface="Arial" panose="020B0604020202020204" pitchFamily="34" charset="0"/>
            </a:endParaRPr>
          </a:p>
        </p:txBody>
      </p:sp>
      <p:sp>
        <p:nvSpPr>
          <p:cNvPr id="19" name="Chart Placeholder 18">
            <a:extLst>
              <a:ext uri="{FF2B5EF4-FFF2-40B4-BE49-F238E27FC236}">
                <a16:creationId xmlns:a16="http://schemas.microsoft.com/office/drawing/2014/main" id="{2CDEB74A-B0EC-0F47-A142-975A09C0673E}"/>
              </a:ext>
            </a:extLst>
          </p:cNvPr>
          <p:cNvSpPr>
            <a:spLocks noGrp="1"/>
          </p:cNvSpPr>
          <p:nvPr>
            <p:ph type="chart" sz="quarter" idx="10"/>
          </p:nvPr>
        </p:nvSpPr>
        <p:spPr>
          <a:xfrm>
            <a:off x="4847174" y="1701800"/>
            <a:ext cx="6720417" cy="4545013"/>
          </a:xfrm>
        </p:spPr>
        <p:txBody>
          <a:bodyPr/>
          <a:lstStyle/>
          <a:p>
            <a:endParaRPr lang="en-US"/>
          </a:p>
        </p:txBody>
      </p:sp>
      <p:sp>
        <p:nvSpPr>
          <p:cNvPr id="25" name="Text Placeholder 14">
            <a:extLst>
              <a:ext uri="{FF2B5EF4-FFF2-40B4-BE49-F238E27FC236}">
                <a16:creationId xmlns:a16="http://schemas.microsoft.com/office/drawing/2014/main" id="{882BA08C-9647-BA40-8BCA-C14ADE45C768}"/>
              </a:ext>
            </a:extLst>
          </p:cNvPr>
          <p:cNvSpPr>
            <a:spLocks noGrp="1"/>
          </p:cNvSpPr>
          <p:nvPr>
            <p:ph type="body" sz="quarter" idx="20" hasCustomPrompt="1"/>
          </p:nvPr>
        </p:nvSpPr>
        <p:spPr>
          <a:xfrm>
            <a:off x="656630" y="2132859"/>
            <a:ext cx="3519157" cy="796039"/>
          </a:xfrm>
        </p:spPr>
        <p:txBody>
          <a:bodyPr wrap="square">
            <a:noAutofit/>
          </a:bodyPr>
          <a:lstStyle>
            <a:lvl1pPr marL="0" indent="0" algn="ctr">
              <a:spcBef>
                <a:spcPts val="0"/>
              </a:spcBef>
              <a:buFontTx/>
              <a:buNone/>
              <a:defRPr sz="6400" b="1">
                <a:solidFill>
                  <a:schemeClr val="bg1"/>
                </a:solidFill>
              </a:defRPr>
            </a:lvl1pPr>
          </a:lstStyle>
          <a:p>
            <a:pPr lvl="0"/>
            <a:r>
              <a:rPr lang="en-US"/>
              <a:t>XX%</a:t>
            </a:r>
          </a:p>
        </p:txBody>
      </p:sp>
      <p:sp>
        <p:nvSpPr>
          <p:cNvPr id="26" name="Text Placeholder 14">
            <a:extLst>
              <a:ext uri="{FF2B5EF4-FFF2-40B4-BE49-F238E27FC236}">
                <a16:creationId xmlns:a16="http://schemas.microsoft.com/office/drawing/2014/main" id="{96FC1D02-77FC-B347-80C9-1BFFA4082E7D}"/>
              </a:ext>
            </a:extLst>
          </p:cNvPr>
          <p:cNvSpPr>
            <a:spLocks noGrp="1"/>
          </p:cNvSpPr>
          <p:nvPr>
            <p:ph type="body" sz="quarter" idx="21" hasCustomPrompt="1"/>
          </p:nvPr>
        </p:nvSpPr>
        <p:spPr>
          <a:xfrm>
            <a:off x="656630" y="2936692"/>
            <a:ext cx="3519157" cy="643105"/>
          </a:xfrm>
        </p:spPr>
        <p:txBody>
          <a:bodyPr wrap="square">
            <a:noAutofit/>
          </a:bodyPr>
          <a:lstStyle>
            <a:lvl1pPr marL="0" indent="0" algn="ctr">
              <a:spcBef>
                <a:spcPts val="0"/>
              </a:spcBef>
              <a:buFontTx/>
              <a:buNone/>
              <a:defRPr sz="2667" b="0">
                <a:solidFill>
                  <a:schemeClr val="bg1"/>
                </a:solidFill>
              </a:defRPr>
            </a:lvl1pPr>
          </a:lstStyle>
          <a:p>
            <a:pPr lvl="0"/>
            <a:r>
              <a:rPr lang="en-US"/>
              <a:t>XXXXX XXXX </a:t>
            </a:r>
            <a:br>
              <a:rPr lang="en-US"/>
            </a:br>
            <a:r>
              <a:rPr lang="en-US"/>
              <a:t>XXXX</a:t>
            </a:r>
          </a:p>
        </p:txBody>
      </p:sp>
      <p:sp>
        <p:nvSpPr>
          <p:cNvPr id="27" name="Text Placeholder 14">
            <a:extLst>
              <a:ext uri="{FF2B5EF4-FFF2-40B4-BE49-F238E27FC236}">
                <a16:creationId xmlns:a16="http://schemas.microsoft.com/office/drawing/2014/main" id="{C9356FB1-FC76-2D4F-875E-1E466B8C73BB}"/>
              </a:ext>
            </a:extLst>
          </p:cNvPr>
          <p:cNvSpPr>
            <a:spLocks noGrp="1"/>
          </p:cNvSpPr>
          <p:nvPr>
            <p:ph type="body" sz="quarter" idx="22" hasCustomPrompt="1"/>
          </p:nvPr>
        </p:nvSpPr>
        <p:spPr>
          <a:xfrm>
            <a:off x="656630" y="4437115"/>
            <a:ext cx="3519157" cy="796039"/>
          </a:xfrm>
        </p:spPr>
        <p:txBody>
          <a:bodyPr wrap="square">
            <a:noAutofit/>
          </a:bodyPr>
          <a:lstStyle>
            <a:lvl1pPr marL="0" indent="0" algn="ctr">
              <a:spcBef>
                <a:spcPts val="0"/>
              </a:spcBef>
              <a:buFontTx/>
              <a:buNone/>
              <a:defRPr sz="6400" b="1">
                <a:solidFill>
                  <a:schemeClr val="bg1"/>
                </a:solidFill>
              </a:defRPr>
            </a:lvl1pPr>
          </a:lstStyle>
          <a:p>
            <a:pPr lvl="0"/>
            <a:r>
              <a:rPr lang="en-US"/>
              <a:t>XX%</a:t>
            </a:r>
          </a:p>
        </p:txBody>
      </p:sp>
      <p:sp>
        <p:nvSpPr>
          <p:cNvPr id="28" name="Text Placeholder 14">
            <a:extLst>
              <a:ext uri="{FF2B5EF4-FFF2-40B4-BE49-F238E27FC236}">
                <a16:creationId xmlns:a16="http://schemas.microsoft.com/office/drawing/2014/main" id="{113E7375-463D-3043-BF20-7E9751AC7411}"/>
              </a:ext>
            </a:extLst>
          </p:cNvPr>
          <p:cNvSpPr>
            <a:spLocks noGrp="1"/>
          </p:cNvSpPr>
          <p:nvPr>
            <p:ph type="body" sz="quarter" idx="23" hasCustomPrompt="1"/>
          </p:nvPr>
        </p:nvSpPr>
        <p:spPr>
          <a:xfrm>
            <a:off x="656630" y="5240948"/>
            <a:ext cx="3519157" cy="643105"/>
          </a:xfrm>
        </p:spPr>
        <p:txBody>
          <a:bodyPr wrap="square">
            <a:noAutofit/>
          </a:bodyPr>
          <a:lstStyle>
            <a:lvl1pPr marL="0" indent="0" algn="ctr">
              <a:spcBef>
                <a:spcPts val="0"/>
              </a:spcBef>
              <a:buFontTx/>
              <a:buNone/>
              <a:defRPr sz="2667" b="0">
                <a:solidFill>
                  <a:schemeClr val="bg1"/>
                </a:solidFill>
              </a:defRPr>
            </a:lvl1pPr>
          </a:lstStyle>
          <a:p>
            <a:pPr lvl="0"/>
            <a:r>
              <a:rPr lang="en-US"/>
              <a:t>XXXXX XXXX </a:t>
            </a:r>
            <a:br>
              <a:rPr lang="en-US"/>
            </a:br>
            <a:r>
              <a:rPr lang="en-US"/>
              <a:t>XXXX</a:t>
            </a:r>
          </a:p>
        </p:txBody>
      </p:sp>
      <p:sp>
        <p:nvSpPr>
          <p:cNvPr id="30" name="Title 1">
            <a:extLst>
              <a:ext uri="{FF2B5EF4-FFF2-40B4-BE49-F238E27FC236}">
                <a16:creationId xmlns:a16="http://schemas.microsoft.com/office/drawing/2014/main" id="{4E2E45FF-1468-8141-BFCF-0A1D0DD6E493}"/>
              </a:ext>
            </a:extLst>
          </p:cNvPr>
          <p:cNvSpPr>
            <a:spLocks noGrp="1"/>
          </p:cNvSpPr>
          <p:nvPr>
            <p:ph type="title"/>
          </p:nvPr>
        </p:nvSpPr>
        <p:spPr>
          <a:xfrm>
            <a:off x="0" y="-8396"/>
            <a:ext cx="8592277" cy="1188000"/>
          </a:xfrm>
          <a:prstGeom prst="rect">
            <a:avLst/>
          </a:prstGeom>
          <a:noFill/>
        </p:spPr>
        <p:txBody>
          <a:bodyPr/>
          <a:lstStyle>
            <a:lvl1pPr>
              <a:defRPr>
                <a:latin typeface="Arial" charset="0"/>
                <a:ea typeface="Arial" charset="0"/>
                <a:cs typeface="Arial" charset="0"/>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17645451-7363-4E43-923D-741AA95A46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3314" y="353260"/>
            <a:ext cx="2387316" cy="481475"/>
          </a:xfrm>
          <a:prstGeom prst="rect">
            <a:avLst/>
          </a:prstGeom>
        </p:spPr>
      </p:pic>
    </p:spTree>
    <p:extLst>
      <p:ext uri="{BB962C8B-B14F-4D97-AF65-F5344CB8AC3E}">
        <p14:creationId xmlns:p14="http://schemas.microsoft.com/office/powerpoint/2010/main" val="194738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29A39DE-1BD3-5E44-A6C6-4E4B5AF7C69F}"/>
              </a:ext>
            </a:extLst>
          </p:cNvPr>
          <p:cNvSpPr/>
          <p:nvPr userDrawn="1"/>
        </p:nvSpPr>
        <p:spPr>
          <a:xfrm>
            <a:off x="0" y="0"/>
            <a:ext cx="12192000"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Content Placeholder 3">
            <a:extLst>
              <a:ext uri="{FF2B5EF4-FFF2-40B4-BE49-F238E27FC236}">
                <a16:creationId xmlns:a16="http://schemas.microsoft.com/office/drawing/2014/main" id="{5F8A7CFE-B875-424F-9B4B-8678D455F5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01" y="1656001"/>
            <a:ext cx="4422123" cy="4689499"/>
          </a:xfrm>
          <a:prstGeom prst="rect">
            <a:avLst/>
          </a:prstGeom>
        </p:spPr>
      </p:pic>
      <p:sp>
        <p:nvSpPr>
          <p:cNvPr id="8" name="TextBox 7">
            <a:extLst>
              <a:ext uri="{FF2B5EF4-FFF2-40B4-BE49-F238E27FC236}">
                <a16:creationId xmlns:a16="http://schemas.microsoft.com/office/drawing/2014/main" id="{64EFE00E-A047-394B-BC0E-5E5D27DCC983}"/>
              </a:ext>
            </a:extLst>
          </p:cNvPr>
          <p:cNvSpPr txBox="1"/>
          <p:nvPr userDrawn="1"/>
        </p:nvSpPr>
        <p:spPr>
          <a:xfrm>
            <a:off x="5150574" y="4898953"/>
            <a:ext cx="6561431" cy="1446551"/>
          </a:xfrm>
          <a:prstGeom prst="rect">
            <a:avLst/>
          </a:prstGeom>
          <a:solidFill>
            <a:srgbClr val="EBF1DE"/>
          </a:solidFill>
          <a:ln>
            <a:noFill/>
          </a:ln>
        </p:spPr>
        <p:txBody>
          <a:bodyPr wrap="square" tIns="33600" rtlCol="0">
            <a:noAutofit/>
          </a:bodyPr>
          <a:lstStyle/>
          <a:p>
            <a:pPr lvl="0" algn="ctr"/>
            <a:endParaRPr lang="en-GB" sz="2667">
              <a:solidFill>
                <a:schemeClr val="accent6"/>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9B6142C-747C-784D-AD52-A882E50EEF22}"/>
              </a:ext>
            </a:extLst>
          </p:cNvPr>
          <p:cNvSpPr txBox="1"/>
          <p:nvPr userDrawn="1"/>
        </p:nvSpPr>
        <p:spPr>
          <a:xfrm>
            <a:off x="8484794" y="1661506"/>
            <a:ext cx="3227212" cy="1446551"/>
          </a:xfrm>
          <a:prstGeom prst="rect">
            <a:avLst/>
          </a:prstGeom>
          <a:solidFill>
            <a:srgbClr val="EBF1DE"/>
          </a:solidFill>
          <a:ln>
            <a:noFill/>
          </a:ln>
        </p:spPr>
        <p:txBody>
          <a:bodyPr wrap="square" tIns="33600" rtlCol="0">
            <a:noAutofit/>
          </a:bodyPr>
          <a:lstStyle/>
          <a:p>
            <a:pPr lvl="0" algn="ctr"/>
            <a:endParaRPr lang="en-GB" sz="64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6FF9904-40ED-824F-AEAB-D85E34D30BC6}"/>
              </a:ext>
            </a:extLst>
          </p:cNvPr>
          <p:cNvSpPr txBox="1"/>
          <p:nvPr userDrawn="1"/>
        </p:nvSpPr>
        <p:spPr>
          <a:xfrm>
            <a:off x="9305863" y="3274726"/>
            <a:ext cx="2406136" cy="1446551"/>
          </a:xfrm>
          <a:prstGeom prst="rect">
            <a:avLst/>
          </a:prstGeom>
          <a:solidFill>
            <a:srgbClr val="EBF1DE"/>
          </a:solidFill>
          <a:ln>
            <a:noFill/>
          </a:ln>
        </p:spPr>
        <p:txBody>
          <a:bodyPr wrap="square" tIns="33600" rtlCol="0">
            <a:noAutofit/>
          </a:bodyPr>
          <a:lstStyle/>
          <a:p>
            <a:pPr lvl="0" algn="ctr"/>
            <a:endParaRPr lang="en-GB" sz="2667">
              <a:solidFill>
                <a:schemeClr val="accent6"/>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6F58C91-1BB7-E54A-8BE7-B15D4B9A60BD}"/>
              </a:ext>
            </a:extLst>
          </p:cNvPr>
          <p:cNvSpPr txBox="1"/>
          <p:nvPr userDrawn="1"/>
        </p:nvSpPr>
        <p:spPr>
          <a:xfrm>
            <a:off x="5150575" y="1656003"/>
            <a:ext cx="3106295" cy="1446551"/>
          </a:xfrm>
          <a:prstGeom prst="rect">
            <a:avLst/>
          </a:prstGeom>
          <a:solidFill>
            <a:schemeClr val="accent6"/>
          </a:solidFill>
          <a:ln>
            <a:noFill/>
          </a:ln>
          <a:effectLst/>
        </p:spPr>
        <p:txBody>
          <a:bodyPr wrap="square" tIns="33600" rtlCol="0">
            <a:noAutofit/>
          </a:bodyPr>
          <a:lstStyle/>
          <a:p>
            <a:pPr lvl="0" algn="ctr"/>
            <a:endParaRPr lang="en-GB" sz="2667">
              <a:solidFill>
                <a:schemeClr val="bg1"/>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B7C4ED9-4251-044D-B5DF-EE46EBEF33B4}"/>
              </a:ext>
            </a:extLst>
          </p:cNvPr>
          <p:cNvSpPr txBox="1"/>
          <p:nvPr userDrawn="1"/>
        </p:nvSpPr>
        <p:spPr>
          <a:xfrm>
            <a:off x="5150576" y="3274726"/>
            <a:ext cx="3921761" cy="1446551"/>
          </a:xfrm>
          <a:prstGeom prst="rect">
            <a:avLst/>
          </a:prstGeom>
          <a:solidFill>
            <a:srgbClr val="EBF1DE"/>
          </a:solidFill>
          <a:ln>
            <a:noFill/>
          </a:ln>
        </p:spPr>
        <p:txBody>
          <a:bodyPr wrap="square" tIns="33600" rtlCol="0">
            <a:noAutofit/>
          </a:bodyPr>
          <a:lstStyle/>
          <a:p>
            <a:pPr lvl="0" algn="ctr"/>
            <a:endParaRPr lang="en-GB" sz="2667">
              <a:solidFill>
                <a:schemeClr val="accent6"/>
              </a:solidFill>
              <a:effectLst/>
              <a:latin typeface="Arial" panose="020B0604020202020204" pitchFamily="34" charset="0"/>
              <a:cs typeface="Arial" panose="020B0604020202020204" pitchFamily="34" charset="0"/>
            </a:endParaRPr>
          </a:p>
        </p:txBody>
      </p:sp>
      <p:sp>
        <p:nvSpPr>
          <p:cNvPr id="15" name="Text Placeholder 14">
            <a:extLst>
              <a:ext uri="{FF2B5EF4-FFF2-40B4-BE49-F238E27FC236}">
                <a16:creationId xmlns:a16="http://schemas.microsoft.com/office/drawing/2014/main" id="{ABC2B681-16B6-EC4C-BDE9-71B1811500AB}"/>
              </a:ext>
            </a:extLst>
          </p:cNvPr>
          <p:cNvSpPr>
            <a:spLocks noGrp="1"/>
          </p:cNvSpPr>
          <p:nvPr>
            <p:ph type="body" sz="quarter" idx="10" hasCustomPrompt="1"/>
          </p:nvPr>
        </p:nvSpPr>
        <p:spPr>
          <a:xfrm>
            <a:off x="5130048" y="1643300"/>
            <a:ext cx="3107267" cy="777589"/>
          </a:xfrm>
        </p:spPr>
        <p:txBody>
          <a:bodyPr wrap="square">
            <a:noAutofit/>
          </a:bodyPr>
          <a:lstStyle>
            <a:lvl1pPr marL="0" indent="0" algn="ctr">
              <a:spcBef>
                <a:spcPts val="0"/>
              </a:spcBef>
              <a:buFontTx/>
              <a:buNone/>
              <a:defRPr sz="6400" b="1">
                <a:solidFill>
                  <a:schemeClr val="bg1"/>
                </a:solidFill>
              </a:defRPr>
            </a:lvl1pPr>
          </a:lstStyle>
          <a:p>
            <a:pPr lvl="0"/>
            <a:r>
              <a:rPr lang="en-US"/>
              <a:t>XX%</a:t>
            </a:r>
          </a:p>
        </p:txBody>
      </p:sp>
      <p:sp>
        <p:nvSpPr>
          <p:cNvPr id="16" name="Text Placeholder 14">
            <a:extLst>
              <a:ext uri="{FF2B5EF4-FFF2-40B4-BE49-F238E27FC236}">
                <a16:creationId xmlns:a16="http://schemas.microsoft.com/office/drawing/2014/main" id="{3E660151-0081-7340-9E1A-C4F2A626C441}"/>
              </a:ext>
            </a:extLst>
          </p:cNvPr>
          <p:cNvSpPr>
            <a:spLocks noGrp="1"/>
          </p:cNvSpPr>
          <p:nvPr>
            <p:ph type="body" sz="quarter" idx="11" hasCustomPrompt="1"/>
          </p:nvPr>
        </p:nvSpPr>
        <p:spPr>
          <a:xfrm>
            <a:off x="5139828" y="2444845"/>
            <a:ext cx="3117041" cy="652207"/>
          </a:xfrm>
        </p:spPr>
        <p:txBody>
          <a:bodyPr wrap="square">
            <a:noAutofit/>
          </a:bodyPr>
          <a:lstStyle>
            <a:lvl1pPr marL="0" indent="0" algn="ctr">
              <a:spcBef>
                <a:spcPts val="0"/>
              </a:spcBef>
              <a:buFontTx/>
              <a:buNone/>
              <a:defRPr sz="2667" b="0">
                <a:solidFill>
                  <a:schemeClr val="bg1"/>
                </a:solidFill>
              </a:defRPr>
            </a:lvl1pPr>
          </a:lstStyle>
          <a:p>
            <a:pPr lvl="0"/>
            <a:r>
              <a:rPr lang="en-US"/>
              <a:t>XXXXX XXXX XXXX</a:t>
            </a:r>
          </a:p>
        </p:txBody>
      </p:sp>
      <p:sp>
        <p:nvSpPr>
          <p:cNvPr id="17" name="Text Placeholder 14">
            <a:extLst>
              <a:ext uri="{FF2B5EF4-FFF2-40B4-BE49-F238E27FC236}">
                <a16:creationId xmlns:a16="http://schemas.microsoft.com/office/drawing/2014/main" id="{677F9057-D366-514B-9D42-A3B4DAB352B7}"/>
              </a:ext>
            </a:extLst>
          </p:cNvPr>
          <p:cNvSpPr>
            <a:spLocks noGrp="1"/>
          </p:cNvSpPr>
          <p:nvPr>
            <p:ph type="body" sz="quarter" idx="12" hasCustomPrompt="1"/>
          </p:nvPr>
        </p:nvSpPr>
        <p:spPr>
          <a:xfrm>
            <a:off x="8475011" y="1656000"/>
            <a:ext cx="3236987" cy="788840"/>
          </a:xfrm>
        </p:spPr>
        <p:txBody>
          <a:bodyPr wrap="square">
            <a:noAutofit/>
          </a:bodyPr>
          <a:lstStyle>
            <a:lvl1pPr marL="0" indent="0" algn="ctr">
              <a:spcBef>
                <a:spcPts val="0"/>
              </a:spcBef>
              <a:buFontTx/>
              <a:buNone/>
              <a:defRPr sz="6400" b="1">
                <a:solidFill>
                  <a:srgbClr val="006636"/>
                </a:solidFill>
              </a:defRPr>
            </a:lvl1pPr>
          </a:lstStyle>
          <a:p>
            <a:pPr lvl="0"/>
            <a:r>
              <a:rPr lang="en-US"/>
              <a:t>XX%</a:t>
            </a:r>
          </a:p>
        </p:txBody>
      </p:sp>
      <p:sp>
        <p:nvSpPr>
          <p:cNvPr id="18" name="Text Placeholder 14">
            <a:extLst>
              <a:ext uri="{FF2B5EF4-FFF2-40B4-BE49-F238E27FC236}">
                <a16:creationId xmlns:a16="http://schemas.microsoft.com/office/drawing/2014/main" id="{9C9D1FF9-B892-4247-9B34-E8293855181D}"/>
              </a:ext>
            </a:extLst>
          </p:cNvPr>
          <p:cNvSpPr>
            <a:spLocks noGrp="1"/>
          </p:cNvSpPr>
          <p:nvPr>
            <p:ph type="body" sz="quarter" idx="13" hasCustomPrompt="1"/>
          </p:nvPr>
        </p:nvSpPr>
        <p:spPr>
          <a:xfrm>
            <a:off x="8475018" y="2457545"/>
            <a:ext cx="3247169" cy="652207"/>
          </a:xfrm>
        </p:spPr>
        <p:txBody>
          <a:bodyPr wrap="square">
            <a:noAutofit/>
          </a:bodyPr>
          <a:lstStyle>
            <a:lvl1pPr marL="0" indent="0" algn="ctr">
              <a:spcBef>
                <a:spcPts val="0"/>
              </a:spcBef>
              <a:buFontTx/>
              <a:buNone/>
              <a:defRPr sz="2667" b="0">
                <a:solidFill>
                  <a:srgbClr val="006636"/>
                </a:solidFill>
              </a:defRPr>
            </a:lvl1pPr>
          </a:lstStyle>
          <a:p>
            <a:pPr lvl="0"/>
            <a:r>
              <a:rPr lang="en-US"/>
              <a:t>XXXXX XXXX </a:t>
            </a:r>
            <a:br>
              <a:rPr lang="en-US"/>
            </a:br>
            <a:r>
              <a:rPr lang="en-US"/>
              <a:t>XXXX</a:t>
            </a:r>
          </a:p>
        </p:txBody>
      </p:sp>
      <p:sp>
        <p:nvSpPr>
          <p:cNvPr id="19" name="Text Placeholder 14">
            <a:extLst>
              <a:ext uri="{FF2B5EF4-FFF2-40B4-BE49-F238E27FC236}">
                <a16:creationId xmlns:a16="http://schemas.microsoft.com/office/drawing/2014/main" id="{456BF078-FCB1-0745-9A95-FB0A8D3B4548}"/>
              </a:ext>
            </a:extLst>
          </p:cNvPr>
          <p:cNvSpPr>
            <a:spLocks noGrp="1"/>
          </p:cNvSpPr>
          <p:nvPr>
            <p:ph type="body" sz="quarter" idx="14" hasCustomPrompt="1"/>
          </p:nvPr>
        </p:nvSpPr>
        <p:spPr>
          <a:xfrm>
            <a:off x="5150567" y="3276630"/>
            <a:ext cx="3921763" cy="796039"/>
          </a:xfrm>
        </p:spPr>
        <p:txBody>
          <a:bodyPr wrap="square">
            <a:noAutofit/>
          </a:bodyPr>
          <a:lstStyle>
            <a:lvl1pPr marL="0" indent="0" algn="ctr">
              <a:spcBef>
                <a:spcPts val="0"/>
              </a:spcBef>
              <a:buFontTx/>
              <a:buNone/>
              <a:defRPr sz="6400" b="1">
                <a:solidFill>
                  <a:srgbClr val="006636"/>
                </a:solidFill>
              </a:defRPr>
            </a:lvl1pPr>
          </a:lstStyle>
          <a:p>
            <a:pPr lvl="0"/>
            <a:r>
              <a:rPr lang="en-US"/>
              <a:t>XX%</a:t>
            </a:r>
          </a:p>
        </p:txBody>
      </p:sp>
      <p:sp>
        <p:nvSpPr>
          <p:cNvPr id="20" name="Text Placeholder 14">
            <a:extLst>
              <a:ext uri="{FF2B5EF4-FFF2-40B4-BE49-F238E27FC236}">
                <a16:creationId xmlns:a16="http://schemas.microsoft.com/office/drawing/2014/main" id="{A020A6DA-9113-DF4A-A613-8E3DA34B51D2}"/>
              </a:ext>
            </a:extLst>
          </p:cNvPr>
          <p:cNvSpPr>
            <a:spLocks noGrp="1"/>
          </p:cNvSpPr>
          <p:nvPr>
            <p:ph type="body" sz="quarter" idx="15" hasCustomPrompt="1"/>
          </p:nvPr>
        </p:nvSpPr>
        <p:spPr>
          <a:xfrm>
            <a:off x="5150574" y="4078172"/>
            <a:ext cx="3934100" cy="643105"/>
          </a:xfrm>
        </p:spPr>
        <p:txBody>
          <a:bodyPr wrap="square">
            <a:noAutofit/>
          </a:bodyPr>
          <a:lstStyle>
            <a:lvl1pPr marL="0" indent="0" algn="ctr">
              <a:spcBef>
                <a:spcPts val="0"/>
              </a:spcBef>
              <a:buFontTx/>
              <a:buNone/>
              <a:defRPr sz="2667" b="0">
                <a:solidFill>
                  <a:srgbClr val="006636"/>
                </a:solidFill>
              </a:defRPr>
            </a:lvl1pPr>
          </a:lstStyle>
          <a:p>
            <a:pPr lvl="0"/>
            <a:r>
              <a:rPr lang="en-US"/>
              <a:t>XXXXX XXXX </a:t>
            </a:r>
            <a:br>
              <a:rPr lang="en-US"/>
            </a:br>
            <a:r>
              <a:rPr lang="en-US"/>
              <a:t>XXXX</a:t>
            </a:r>
          </a:p>
        </p:txBody>
      </p:sp>
      <p:sp>
        <p:nvSpPr>
          <p:cNvPr id="21" name="Text Placeholder 14">
            <a:extLst>
              <a:ext uri="{FF2B5EF4-FFF2-40B4-BE49-F238E27FC236}">
                <a16:creationId xmlns:a16="http://schemas.microsoft.com/office/drawing/2014/main" id="{741656C2-2EE6-4E4B-B189-391C7FCDFFED}"/>
              </a:ext>
            </a:extLst>
          </p:cNvPr>
          <p:cNvSpPr>
            <a:spLocks noGrp="1"/>
          </p:cNvSpPr>
          <p:nvPr>
            <p:ph type="body" sz="quarter" idx="16" hasCustomPrompt="1"/>
          </p:nvPr>
        </p:nvSpPr>
        <p:spPr>
          <a:xfrm>
            <a:off x="9305866" y="3274728"/>
            <a:ext cx="2406135" cy="788841"/>
          </a:xfrm>
        </p:spPr>
        <p:txBody>
          <a:bodyPr wrap="square">
            <a:noAutofit/>
          </a:bodyPr>
          <a:lstStyle>
            <a:lvl1pPr marL="0" indent="0" algn="ctr">
              <a:spcBef>
                <a:spcPts val="0"/>
              </a:spcBef>
              <a:buFontTx/>
              <a:buNone/>
              <a:defRPr sz="6400" b="1">
                <a:solidFill>
                  <a:srgbClr val="006636"/>
                </a:solidFill>
              </a:defRPr>
            </a:lvl1pPr>
          </a:lstStyle>
          <a:p>
            <a:pPr lvl="0"/>
            <a:r>
              <a:rPr lang="en-US"/>
              <a:t>XX%</a:t>
            </a:r>
          </a:p>
        </p:txBody>
      </p:sp>
      <p:sp>
        <p:nvSpPr>
          <p:cNvPr id="22" name="Text Placeholder 14">
            <a:extLst>
              <a:ext uri="{FF2B5EF4-FFF2-40B4-BE49-F238E27FC236}">
                <a16:creationId xmlns:a16="http://schemas.microsoft.com/office/drawing/2014/main" id="{4BD42CFC-68FE-5D41-BACF-6A077F4AE88F}"/>
              </a:ext>
            </a:extLst>
          </p:cNvPr>
          <p:cNvSpPr>
            <a:spLocks noGrp="1"/>
          </p:cNvSpPr>
          <p:nvPr>
            <p:ph type="body" sz="quarter" idx="17" hasCustomPrompt="1"/>
          </p:nvPr>
        </p:nvSpPr>
        <p:spPr>
          <a:xfrm>
            <a:off x="9305864" y="4072667"/>
            <a:ext cx="2413704" cy="648608"/>
          </a:xfrm>
        </p:spPr>
        <p:txBody>
          <a:bodyPr wrap="square">
            <a:noAutofit/>
          </a:bodyPr>
          <a:lstStyle>
            <a:lvl1pPr marL="0" indent="0" algn="ctr">
              <a:spcBef>
                <a:spcPts val="0"/>
              </a:spcBef>
              <a:buFontTx/>
              <a:buNone/>
              <a:defRPr sz="2667" b="0">
                <a:solidFill>
                  <a:srgbClr val="006636"/>
                </a:solidFill>
              </a:defRPr>
            </a:lvl1pPr>
          </a:lstStyle>
          <a:p>
            <a:pPr lvl="0"/>
            <a:r>
              <a:rPr lang="en-US"/>
              <a:t>XXXXX XXXX </a:t>
            </a:r>
            <a:br>
              <a:rPr lang="en-US"/>
            </a:br>
            <a:r>
              <a:rPr lang="en-US"/>
              <a:t>XXXX</a:t>
            </a:r>
          </a:p>
        </p:txBody>
      </p:sp>
      <p:sp>
        <p:nvSpPr>
          <p:cNvPr id="23" name="Text Placeholder 14">
            <a:extLst>
              <a:ext uri="{FF2B5EF4-FFF2-40B4-BE49-F238E27FC236}">
                <a16:creationId xmlns:a16="http://schemas.microsoft.com/office/drawing/2014/main" id="{7AA1D7AD-632E-284F-AAD0-96F238D7541C}"/>
              </a:ext>
            </a:extLst>
          </p:cNvPr>
          <p:cNvSpPr>
            <a:spLocks noGrp="1"/>
          </p:cNvSpPr>
          <p:nvPr>
            <p:ph type="body" sz="quarter" idx="18" hasCustomPrompt="1"/>
          </p:nvPr>
        </p:nvSpPr>
        <p:spPr>
          <a:xfrm>
            <a:off x="5150567" y="4900856"/>
            <a:ext cx="6571613" cy="801541"/>
          </a:xfrm>
        </p:spPr>
        <p:txBody>
          <a:bodyPr wrap="square">
            <a:noAutofit/>
          </a:bodyPr>
          <a:lstStyle>
            <a:lvl1pPr marL="0" indent="0" algn="ctr">
              <a:spcBef>
                <a:spcPts val="0"/>
              </a:spcBef>
              <a:buFontTx/>
              <a:buNone/>
              <a:defRPr sz="6400" b="1">
                <a:solidFill>
                  <a:srgbClr val="006636"/>
                </a:solidFill>
              </a:defRPr>
            </a:lvl1pPr>
          </a:lstStyle>
          <a:p>
            <a:pPr lvl="0"/>
            <a:r>
              <a:rPr lang="en-US"/>
              <a:t>XX%</a:t>
            </a:r>
          </a:p>
        </p:txBody>
      </p:sp>
      <p:sp>
        <p:nvSpPr>
          <p:cNvPr id="24" name="Text Placeholder 14">
            <a:extLst>
              <a:ext uri="{FF2B5EF4-FFF2-40B4-BE49-F238E27FC236}">
                <a16:creationId xmlns:a16="http://schemas.microsoft.com/office/drawing/2014/main" id="{DB712518-9406-4E42-9F88-F2CCF37F1203}"/>
              </a:ext>
            </a:extLst>
          </p:cNvPr>
          <p:cNvSpPr>
            <a:spLocks noGrp="1"/>
          </p:cNvSpPr>
          <p:nvPr>
            <p:ph type="body" sz="quarter" idx="19" hasCustomPrompt="1"/>
          </p:nvPr>
        </p:nvSpPr>
        <p:spPr>
          <a:xfrm>
            <a:off x="5150568" y="5702398"/>
            <a:ext cx="6561429" cy="652207"/>
          </a:xfrm>
        </p:spPr>
        <p:txBody>
          <a:bodyPr wrap="square">
            <a:noAutofit/>
          </a:bodyPr>
          <a:lstStyle>
            <a:lvl1pPr marL="0" indent="0" algn="ctr">
              <a:spcBef>
                <a:spcPts val="0"/>
              </a:spcBef>
              <a:buFontTx/>
              <a:buNone/>
              <a:defRPr sz="2667" b="0">
                <a:solidFill>
                  <a:srgbClr val="006636"/>
                </a:solidFill>
              </a:defRPr>
            </a:lvl1pPr>
          </a:lstStyle>
          <a:p>
            <a:pPr lvl="0"/>
            <a:r>
              <a:rPr lang="en-US"/>
              <a:t>XXXXX XXXX </a:t>
            </a:r>
            <a:br>
              <a:rPr lang="en-US"/>
            </a:br>
            <a:r>
              <a:rPr lang="en-US"/>
              <a:t>XXXX</a:t>
            </a:r>
          </a:p>
        </p:txBody>
      </p:sp>
      <p:sp>
        <p:nvSpPr>
          <p:cNvPr id="26" name="Title 1">
            <a:extLst>
              <a:ext uri="{FF2B5EF4-FFF2-40B4-BE49-F238E27FC236}">
                <a16:creationId xmlns:a16="http://schemas.microsoft.com/office/drawing/2014/main" id="{98160D6C-9296-634C-861B-371236BFCD7B}"/>
              </a:ext>
            </a:extLst>
          </p:cNvPr>
          <p:cNvSpPr>
            <a:spLocks noGrp="1"/>
          </p:cNvSpPr>
          <p:nvPr>
            <p:ph type="title"/>
          </p:nvPr>
        </p:nvSpPr>
        <p:spPr>
          <a:xfrm>
            <a:off x="0" y="0"/>
            <a:ext cx="8592277" cy="1188000"/>
          </a:xfrm>
          <a:prstGeom prst="rect">
            <a:avLst/>
          </a:prstGeom>
          <a:noFill/>
        </p:spPr>
        <p:txBody>
          <a:bodyPr/>
          <a:lstStyle>
            <a:lvl1pPr>
              <a:defRPr>
                <a:latin typeface="Arial" charset="0"/>
                <a:ea typeface="Arial" charset="0"/>
                <a:cs typeface="Arial" charset="0"/>
              </a:defRPr>
            </a:lvl1pPr>
          </a:lstStyle>
          <a:p>
            <a:r>
              <a:rPr lang="en-US"/>
              <a:t>Click to edit Master title style</a:t>
            </a:r>
            <a:endParaRPr lang="en-GB"/>
          </a:p>
        </p:txBody>
      </p:sp>
      <p:pic>
        <p:nvPicPr>
          <p:cNvPr id="25" name="Picture 24">
            <a:extLst>
              <a:ext uri="{FF2B5EF4-FFF2-40B4-BE49-F238E27FC236}">
                <a16:creationId xmlns:a16="http://schemas.microsoft.com/office/drawing/2014/main" id="{398E5805-45D6-F048-9AF2-F71BC081AA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73314" y="353260"/>
            <a:ext cx="2387316" cy="481475"/>
          </a:xfrm>
          <a:prstGeom prst="rect">
            <a:avLst/>
          </a:prstGeom>
        </p:spPr>
      </p:pic>
    </p:spTree>
    <p:extLst>
      <p:ext uri="{BB962C8B-B14F-4D97-AF65-F5344CB8AC3E}">
        <p14:creationId xmlns:p14="http://schemas.microsoft.com/office/powerpoint/2010/main" val="426984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27AD4D-ACAE-6945-A564-63D6A6E8C698}"/>
              </a:ext>
            </a:extLst>
          </p:cNvPr>
          <p:cNvSpPr/>
          <p:nvPr userDrawn="1"/>
        </p:nvSpPr>
        <p:spPr>
          <a:xfrm>
            <a:off x="0" y="0"/>
            <a:ext cx="12192000"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3E822C13-0A6E-BD49-9550-FE7649A43078}"/>
              </a:ext>
            </a:extLst>
          </p:cNvPr>
          <p:cNvSpPr txBox="1"/>
          <p:nvPr userDrawn="1"/>
        </p:nvSpPr>
        <p:spPr>
          <a:xfrm>
            <a:off x="2688245" y="1655984"/>
            <a:ext cx="3168000" cy="2232000"/>
          </a:xfrm>
          <a:prstGeom prst="rect">
            <a:avLst/>
          </a:prstGeom>
          <a:solidFill>
            <a:schemeClr val="accent6"/>
          </a:solidFill>
          <a:ln>
            <a:noFill/>
          </a:ln>
        </p:spPr>
        <p:txBody>
          <a:bodyPr wrap="square" tIns="0" rtlCol="0" anchor="ctr" anchorCtr="0">
            <a:noAutofit/>
          </a:bodyP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GB" sz="3733" b="0" i="0" u="none" strike="noStrike" kern="0" cap="none" spc="0" normalizeH="0" baseline="0" noProof="0">
              <a:ln>
                <a:noFill/>
              </a:ln>
              <a:solidFill>
                <a:schemeClr val="bg2"/>
              </a:solidFill>
              <a:effectLst/>
              <a:uLnTx/>
              <a:uFillTx/>
              <a:cs typeface="Arial" panose="020B0604020202020204" pitchFamily="34" charset="0"/>
            </a:endParaRPr>
          </a:p>
        </p:txBody>
      </p:sp>
      <p:sp>
        <p:nvSpPr>
          <p:cNvPr id="7" name="TextBox 6">
            <a:extLst>
              <a:ext uri="{FF2B5EF4-FFF2-40B4-BE49-F238E27FC236}">
                <a16:creationId xmlns:a16="http://schemas.microsoft.com/office/drawing/2014/main" id="{B3278252-96E0-8F47-98E4-E5FBA9CA43FC}"/>
              </a:ext>
            </a:extLst>
          </p:cNvPr>
          <p:cNvSpPr txBox="1"/>
          <p:nvPr userDrawn="1"/>
        </p:nvSpPr>
        <p:spPr>
          <a:xfrm>
            <a:off x="6096000" y="1655984"/>
            <a:ext cx="3168000" cy="2232000"/>
          </a:xfrm>
          <a:prstGeom prst="rect">
            <a:avLst/>
          </a:prstGeom>
          <a:solidFill>
            <a:schemeClr val="accent6"/>
          </a:solidFill>
          <a:ln>
            <a:noFill/>
          </a:ln>
        </p:spPr>
        <p:txBody>
          <a:bodyPr wrap="square" tIns="0" rtlCol="0" anchor="ctr" anchorCtr="0">
            <a:noAutofit/>
          </a:bodyP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GB" sz="3733" b="0" i="0" u="none" strike="noStrike" kern="0" cap="none" spc="0" normalizeH="0" baseline="0" noProof="0">
              <a:ln>
                <a:noFill/>
              </a:ln>
              <a:solidFill>
                <a:schemeClr val="bg2"/>
              </a:solidFill>
              <a:effectLst/>
              <a:uLnTx/>
              <a:uFillTx/>
              <a:cs typeface="Arial" panose="020B0604020202020204" pitchFamily="34" charset="0"/>
            </a:endParaRPr>
          </a:p>
        </p:txBody>
      </p:sp>
      <p:sp>
        <p:nvSpPr>
          <p:cNvPr id="8" name="TextBox 7">
            <a:extLst>
              <a:ext uri="{FF2B5EF4-FFF2-40B4-BE49-F238E27FC236}">
                <a16:creationId xmlns:a16="http://schemas.microsoft.com/office/drawing/2014/main" id="{BB2D8291-D9BF-2C48-B8A7-582FE4572E18}"/>
              </a:ext>
            </a:extLst>
          </p:cNvPr>
          <p:cNvSpPr txBox="1"/>
          <p:nvPr userDrawn="1"/>
        </p:nvSpPr>
        <p:spPr>
          <a:xfrm>
            <a:off x="7536160" y="4077072"/>
            <a:ext cx="3990624" cy="2232248"/>
          </a:xfrm>
          <a:prstGeom prst="rect">
            <a:avLst/>
          </a:prstGeom>
          <a:solidFill>
            <a:srgbClr val="9BBB59">
              <a:lumMod val="20000"/>
              <a:lumOff val="80000"/>
            </a:srgbClr>
          </a:solidFill>
          <a:ln>
            <a:noFill/>
          </a:ln>
        </p:spPr>
        <p:txBody>
          <a:bodyPr wrap="square" tIns="0" rtlCol="0" anchor="ctr">
            <a:noAutofit/>
          </a:bodyP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chemeClr val="accent6"/>
              </a:solidFill>
              <a:effectLst/>
              <a:uLnTx/>
              <a:uFillTx/>
              <a:cs typeface="Arial" panose="020B0604020202020204" pitchFamily="34" charset="0"/>
            </a:endParaRPr>
          </a:p>
        </p:txBody>
      </p:sp>
      <p:sp>
        <p:nvSpPr>
          <p:cNvPr id="9" name="TextBox 8">
            <a:extLst>
              <a:ext uri="{FF2B5EF4-FFF2-40B4-BE49-F238E27FC236}">
                <a16:creationId xmlns:a16="http://schemas.microsoft.com/office/drawing/2014/main" id="{35930E75-6124-6E4F-8967-49311D2BD475}"/>
              </a:ext>
            </a:extLst>
          </p:cNvPr>
          <p:cNvSpPr txBox="1"/>
          <p:nvPr userDrawn="1"/>
        </p:nvSpPr>
        <p:spPr>
          <a:xfrm>
            <a:off x="4128757" y="4077072"/>
            <a:ext cx="3168000" cy="2232248"/>
          </a:xfrm>
          <a:prstGeom prst="rect">
            <a:avLst/>
          </a:prstGeom>
          <a:solidFill>
            <a:srgbClr val="9BBB59">
              <a:lumMod val="20000"/>
              <a:lumOff val="80000"/>
            </a:srgbClr>
          </a:solidFill>
          <a:ln>
            <a:noFill/>
          </a:ln>
        </p:spPr>
        <p:txBody>
          <a:bodyPr wrap="square" tIns="0" rtlCol="0" anchor="ctr">
            <a:noAutofit/>
          </a:bodyP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chemeClr val="accent6"/>
              </a:solidFill>
              <a:effectLst/>
              <a:uLnTx/>
              <a:uFillTx/>
              <a:cs typeface="Arial" panose="020B0604020202020204" pitchFamily="34" charset="0"/>
            </a:endParaRPr>
          </a:p>
        </p:txBody>
      </p:sp>
      <p:sp>
        <p:nvSpPr>
          <p:cNvPr id="10" name="TextBox 9">
            <a:extLst>
              <a:ext uri="{FF2B5EF4-FFF2-40B4-BE49-F238E27FC236}">
                <a16:creationId xmlns:a16="http://schemas.microsoft.com/office/drawing/2014/main" id="{826FF723-9AE3-AC40-BE22-1022796F1263}"/>
              </a:ext>
            </a:extLst>
          </p:cNvPr>
          <p:cNvSpPr txBox="1"/>
          <p:nvPr userDrawn="1"/>
        </p:nvSpPr>
        <p:spPr>
          <a:xfrm>
            <a:off x="721003" y="4095700"/>
            <a:ext cx="3168352" cy="2232248"/>
          </a:xfrm>
          <a:prstGeom prst="rect">
            <a:avLst/>
          </a:prstGeom>
          <a:solidFill>
            <a:srgbClr val="9BBB59">
              <a:lumMod val="20000"/>
              <a:lumOff val="80000"/>
            </a:srgbClr>
          </a:solidFill>
          <a:ln>
            <a:noFill/>
          </a:ln>
        </p:spPr>
        <p:txBody>
          <a:bodyPr wrap="square" tIns="0" rtlCol="0" anchor="ctr">
            <a:noAutofit/>
          </a:bodyPr>
          <a:lstStyle/>
          <a:p>
            <a:pPr marL="0" marR="0" lvl="0" indent="0" algn="ctr" defTabSz="1219139"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chemeClr val="accent6"/>
              </a:solidFill>
              <a:effectLst/>
              <a:uLnTx/>
              <a:uFillTx/>
              <a:cs typeface="Arial" panose="020B0604020202020204" pitchFamily="34" charset="0"/>
            </a:endParaRPr>
          </a:p>
        </p:txBody>
      </p:sp>
      <p:sp>
        <p:nvSpPr>
          <p:cNvPr id="12" name="Text Placeholder 22">
            <a:extLst>
              <a:ext uri="{FF2B5EF4-FFF2-40B4-BE49-F238E27FC236}">
                <a16:creationId xmlns:a16="http://schemas.microsoft.com/office/drawing/2014/main" id="{AF895714-6710-E94B-8CED-F154580F0B58}"/>
              </a:ext>
            </a:extLst>
          </p:cNvPr>
          <p:cNvSpPr>
            <a:spLocks noGrp="1"/>
          </p:cNvSpPr>
          <p:nvPr>
            <p:ph type="body" sz="quarter" idx="11" hasCustomPrompt="1"/>
          </p:nvPr>
        </p:nvSpPr>
        <p:spPr>
          <a:xfrm>
            <a:off x="2688245" y="1655984"/>
            <a:ext cx="3168000" cy="2232000"/>
          </a:xfrm>
        </p:spPr>
        <p:txBody>
          <a:bodyPr/>
          <a:lstStyle>
            <a:lvl1pPr marL="0" indent="0">
              <a:buFontTx/>
              <a:buNone/>
              <a:defRPr sz="8000"/>
            </a:lvl1pPr>
          </a:lstStyle>
          <a:p>
            <a:pPr lvl="0" algn="ctr"/>
            <a:r>
              <a:rPr lang="en-GB" sz="7200" b="1">
                <a:solidFill>
                  <a:schemeClr val="bg1"/>
                </a:solidFill>
                <a:latin typeface="Arial" panose="020B0604020202020204" pitchFamily="34" charset="0"/>
                <a:cs typeface="Arial" panose="020B0604020202020204" pitchFamily="34" charset="0"/>
              </a:rPr>
              <a:t>XX%</a:t>
            </a:r>
            <a:r>
              <a:rPr lang="en-GB" sz="5867" b="1">
                <a:solidFill>
                  <a:schemeClr val="bg1"/>
                </a:solidFill>
                <a:latin typeface="Arial" panose="020B0604020202020204" pitchFamily="34" charset="0"/>
                <a:cs typeface="Arial" panose="020B0604020202020204" pitchFamily="34" charset="0"/>
              </a:rPr>
              <a:t> </a:t>
            </a:r>
          </a:p>
          <a:p>
            <a:pPr lvl="0" algn="ctr"/>
            <a:r>
              <a:rPr lang="en-GB" sz="3200">
                <a:solidFill>
                  <a:schemeClr val="bg1"/>
                </a:solidFill>
                <a:latin typeface="Arial" panose="020B0604020202020204" pitchFamily="34" charset="0"/>
                <a:cs typeface="Arial" panose="020B0604020202020204" pitchFamily="34" charset="0"/>
              </a:rPr>
              <a:t>XXXXXXX XXXXXXXXXX XXXXXXXXXX</a:t>
            </a:r>
          </a:p>
        </p:txBody>
      </p:sp>
      <p:sp>
        <p:nvSpPr>
          <p:cNvPr id="13" name="Text Placeholder 22">
            <a:extLst>
              <a:ext uri="{FF2B5EF4-FFF2-40B4-BE49-F238E27FC236}">
                <a16:creationId xmlns:a16="http://schemas.microsoft.com/office/drawing/2014/main" id="{81B878CD-D493-944B-A6F3-E7C6B8F9A6C3}"/>
              </a:ext>
            </a:extLst>
          </p:cNvPr>
          <p:cNvSpPr>
            <a:spLocks noGrp="1"/>
          </p:cNvSpPr>
          <p:nvPr>
            <p:ph type="body" sz="quarter" idx="12" hasCustomPrompt="1"/>
          </p:nvPr>
        </p:nvSpPr>
        <p:spPr>
          <a:xfrm>
            <a:off x="6096000" y="1653788"/>
            <a:ext cx="3168000" cy="2232000"/>
          </a:xfrm>
        </p:spPr>
        <p:txBody>
          <a:bodyPr/>
          <a:lstStyle>
            <a:lvl1pPr marL="0" indent="0">
              <a:buFontTx/>
              <a:buNone/>
              <a:defRPr sz="8000"/>
            </a:lvl1pPr>
          </a:lstStyle>
          <a:p>
            <a:pPr lvl="0" algn="ctr"/>
            <a:r>
              <a:rPr lang="en-GB" sz="7200" b="1">
                <a:solidFill>
                  <a:schemeClr val="bg1"/>
                </a:solidFill>
                <a:latin typeface="Arial" panose="020B0604020202020204" pitchFamily="34" charset="0"/>
                <a:cs typeface="Arial" panose="020B0604020202020204" pitchFamily="34" charset="0"/>
              </a:rPr>
              <a:t>XX%</a:t>
            </a:r>
            <a:r>
              <a:rPr lang="en-GB" sz="5867" b="1">
                <a:solidFill>
                  <a:schemeClr val="bg1"/>
                </a:solidFill>
                <a:latin typeface="Arial" panose="020B0604020202020204" pitchFamily="34" charset="0"/>
                <a:cs typeface="Arial" panose="020B0604020202020204" pitchFamily="34" charset="0"/>
              </a:rPr>
              <a:t> </a:t>
            </a:r>
          </a:p>
          <a:p>
            <a:pPr lvl="0" algn="ctr"/>
            <a:r>
              <a:rPr lang="en-GB" sz="3200">
                <a:solidFill>
                  <a:schemeClr val="bg1"/>
                </a:solidFill>
                <a:latin typeface="Arial" panose="020B0604020202020204" pitchFamily="34" charset="0"/>
                <a:cs typeface="Arial" panose="020B0604020202020204" pitchFamily="34" charset="0"/>
              </a:rPr>
              <a:t>XXXXXXX XXXXXXXXXX XXXXXXXXXX</a:t>
            </a:r>
          </a:p>
        </p:txBody>
      </p:sp>
      <p:sp>
        <p:nvSpPr>
          <p:cNvPr id="17" name="Text Placeholder 14">
            <a:extLst>
              <a:ext uri="{FF2B5EF4-FFF2-40B4-BE49-F238E27FC236}">
                <a16:creationId xmlns:a16="http://schemas.microsoft.com/office/drawing/2014/main" id="{D6718787-1CCA-3A47-A9A4-A4C0B35318DA}"/>
              </a:ext>
            </a:extLst>
          </p:cNvPr>
          <p:cNvSpPr>
            <a:spLocks noGrp="1"/>
          </p:cNvSpPr>
          <p:nvPr>
            <p:ph type="body" sz="quarter" idx="16" hasCustomPrompt="1"/>
          </p:nvPr>
        </p:nvSpPr>
        <p:spPr>
          <a:xfrm>
            <a:off x="4128765" y="4393457"/>
            <a:ext cx="3088999" cy="796039"/>
          </a:xfrm>
        </p:spPr>
        <p:txBody>
          <a:bodyPr wrap="square">
            <a:noAutofit/>
          </a:bodyPr>
          <a:lstStyle>
            <a:lvl1pPr marL="0" indent="0" algn="ctr">
              <a:spcBef>
                <a:spcPts val="0"/>
              </a:spcBef>
              <a:buFontTx/>
              <a:buNone/>
              <a:defRPr sz="7200" b="1">
                <a:solidFill>
                  <a:srgbClr val="006636"/>
                </a:solidFill>
              </a:defRPr>
            </a:lvl1pPr>
          </a:lstStyle>
          <a:p>
            <a:pPr lvl="0"/>
            <a:r>
              <a:rPr lang="en-US"/>
              <a:t>XX%</a:t>
            </a:r>
          </a:p>
        </p:txBody>
      </p:sp>
      <p:sp>
        <p:nvSpPr>
          <p:cNvPr id="18" name="Text Placeholder 14">
            <a:extLst>
              <a:ext uri="{FF2B5EF4-FFF2-40B4-BE49-F238E27FC236}">
                <a16:creationId xmlns:a16="http://schemas.microsoft.com/office/drawing/2014/main" id="{5E6BD8F5-426E-174C-92B3-89DDF4A6BCC0}"/>
              </a:ext>
            </a:extLst>
          </p:cNvPr>
          <p:cNvSpPr>
            <a:spLocks noGrp="1"/>
          </p:cNvSpPr>
          <p:nvPr>
            <p:ph type="body" sz="quarter" idx="17" hasCustomPrompt="1"/>
          </p:nvPr>
        </p:nvSpPr>
        <p:spPr>
          <a:xfrm>
            <a:off x="4128765" y="5197289"/>
            <a:ext cx="3088999" cy="643105"/>
          </a:xfrm>
        </p:spPr>
        <p:txBody>
          <a:bodyPr wrap="square">
            <a:noAutofit/>
          </a:bodyPr>
          <a:lstStyle>
            <a:lvl1pPr marL="0" indent="0" algn="ctr">
              <a:spcBef>
                <a:spcPts val="0"/>
              </a:spcBef>
              <a:buFontTx/>
              <a:buNone/>
              <a:defRPr sz="2667" b="0">
                <a:solidFill>
                  <a:srgbClr val="006636"/>
                </a:solidFill>
              </a:defRPr>
            </a:lvl1pPr>
          </a:lstStyle>
          <a:p>
            <a:pPr lvl="0"/>
            <a:r>
              <a:rPr lang="en-US"/>
              <a:t>XXXXX XXXX </a:t>
            </a:r>
            <a:br>
              <a:rPr lang="en-US"/>
            </a:br>
            <a:r>
              <a:rPr lang="en-US"/>
              <a:t>XXXX</a:t>
            </a:r>
          </a:p>
        </p:txBody>
      </p:sp>
      <p:sp>
        <p:nvSpPr>
          <p:cNvPr id="19" name="Text Placeholder 14">
            <a:extLst>
              <a:ext uri="{FF2B5EF4-FFF2-40B4-BE49-F238E27FC236}">
                <a16:creationId xmlns:a16="http://schemas.microsoft.com/office/drawing/2014/main" id="{FC097EFE-77B5-DA4E-9B90-AD4B123A6BEF}"/>
              </a:ext>
            </a:extLst>
          </p:cNvPr>
          <p:cNvSpPr>
            <a:spLocks noGrp="1"/>
          </p:cNvSpPr>
          <p:nvPr>
            <p:ph type="body" sz="quarter" idx="18" hasCustomPrompt="1"/>
          </p:nvPr>
        </p:nvSpPr>
        <p:spPr>
          <a:xfrm>
            <a:off x="7536159" y="4416871"/>
            <a:ext cx="3990624" cy="796039"/>
          </a:xfrm>
        </p:spPr>
        <p:txBody>
          <a:bodyPr wrap="square">
            <a:noAutofit/>
          </a:bodyPr>
          <a:lstStyle>
            <a:lvl1pPr marL="0" indent="0" algn="ctr">
              <a:spcBef>
                <a:spcPts val="0"/>
              </a:spcBef>
              <a:buFontTx/>
              <a:buNone/>
              <a:defRPr sz="7200" b="1">
                <a:solidFill>
                  <a:srgbClr val="006636"/>
                </a:solidFill>
              </a:defRPr>
            </a:lvl1pPr>
          </a:lstStyle>
          <a:p>
            <a:pPr lvl="0"/>
            <a:r>
              <a:rPr lang="en-US"/>
              <a:t>XX%</a:t>
            </a:r>
          </a:p>
        </p:txBody>
      </p:sp>
      <p:sp>
        <p:nvSpPr>
          <p:cNvPr id="20" name="Text Placeholder 14">
            <a:extLst>
              <a:ext uri="{FF2B5EF4-FFF2-40B4-BE49-F238E27FC236}">
                <a16:creationId xmlns:a16="http://schemas.microsoft.com/office/drawing/2014/main" id="{A9CBC0A4-1DC9-544F-AC27-AFC9D9AD08D1}"/>
              </a:ext>
            </a:extLst>
          </p:cNvPr>
          <p:cNvSpPr>
            <a:spLocks noGrp="1"/>
          </p:cNvSpPr>
          <p:nvPr>
            <p:ph type="body" sz="quarter" idx="19" hasCustomPrompt="1"/>
          </p:nvPr>
        </p:nvSpPr>
        <p:spPr>
          <a:xfrm>
            <a:off x="7536165" y="5231153"/>
            <a:ext cx="3990625" cy="643105"/>
          </a:xfrm>
        </p:spPr>
        <p:txBody>
          <a:bodyPr wrap="square">
            <a:noAutofit/>
          </a:bodyPr>
          <a:lstStyle>
            <a:lvl1pPr marL="0" indent="0" algn="ctr">
              <a:spcBef>
                <a:spcPts val="0"/>
              </a:spcBef>
              <a:buFontTx/>
              <a:buNone/>
              <a:defRPr sz="2667" b="0">
                <a:solidFill>
                  <a:srgbClr val="006636"/>
                </a:solidFill>
              </a:defRPr>
            </a:lvl1pPr>
          </a:lstStyle>
          <a:p>
            <a:pPr lvl="0"/>
            <a:r>
              <a:rPr lang="en-US"/>
              <a:t>XXXXX XXXX </a:t>
            </a:r>
            <a:br>
              <a:rPr lang="en-US"/>
            </a:br>
            <a:r>
              <a:rPr lang="en-US"/>
              <a:t>XXXX</a:t>
            </a:r>
          </a:p>
        </p:txBody>
      </p:sp>
      <p:sp>
        <p:nvSpPr>
          <p:cNvPr id="24" name="Text Placeholder 14">
            <a:extLst>
              <a:ext uri="{FF2B5EF4-FFF2-40B4-BE49-F238E27FC236}">
                <a16:creationId xmlns:a16="http://schemas.microsoft.com/office/drawing/2014/main" id="{E0EE065C-95A5-9142-B236-9DB4771E7CCF}"/>
              </a:ext>
            </a:extLst>
          </p:cNvPr>
          <p:cNvSpPr>
            <a:spLocks noGrp="1"/>
          </p:cNvSpPr>
          <p:nvPr>
            <p:ph type="body" sz="quarter" idx="20" hasCustomPrompt="1"/>
          </p:nvPr>
        </p:nvSpPr>
        <p:spPr>
          <a:xfrm>
            <a:off x="710565" y="4416871"/>
            <a:ext cx="3088999" cy="796039"/>
          </a:xfrm>
        </p:spPr>
        <p:txBody>
          <a:bodyPr wrap="square">
            <a:noAutofit/>
          </a:bodyPr>
          <a:lstStyle>
            <a:lvl1pPr marL="0" indent="0" algn="ctr">
              <a:spcBef>
                <a:spcPts val="0"/>
              </a:spcBef>
              <a:buFontTx/>
              <a:buNone/>
              <a:defRPr sz="7200" b="1">
                <a:solidFill>
                  <a:srgbClr val="006636"/>
                </a:solidFill>
              </a:defRPr>
            </a:lvl1pPr>
          </a:lstStyle>
          <a:p>
            <a:pPr lvl="0"/>
            <a:r>
              <a:rPr lang="en-US"/>
              <a:t>XX%</a:t>
            </a:r>
          </a:p>
        </p:txBody>
      </p:sp>
      <p:sp>
        <p:nvSpPr>
          <p:cNvPr id="25" name="Text Placeholder 14">
            <a:extLst>
              <a:ext uri="{FF2B5EF4-FFF2-40B4-BE49-F238E27FC236}">
                <a16:creationId xmlns:a16="http://schemas.microsoft.com/office/drawing/2014/main" id="{A08AB458-7F90-7848-9C30-A6290B2A25DE}"/>
              </a:ext>
            </a:extLst>
          </p:cNvPr>
          <p:cNvSpPr>
            <a:spLocks noGrp="1"/>
          </p:cNvSpPr>
          <p:nvPr>
            <p:ph type="body" sz="quarter" idx="21" hasCustomPrompt="1"/>
          </p:nvPr>
        </p:nvSpPr>
        <p:spPr>
          <a:xfrm>
            <a:off x="710565" y="5220704"/>
            <a:ext cx="3088999" cy="643105"/>
          </a:xfrm>
        </p:spPr>
        <p:txBody>
          <a:bodyPr wrap="square">
            <a:noAutofit/>
          </a:bodyPr>
          <a:lstStyle>
            <a:lvl1pPr marL="0" indent="0" algn="ctr">
              <a:spcBef>
                <a:spcPts val="0"/>
              </a:spcBef>
              <a:buFontTx/>
              <a:buNone/>
              <a:defRPr sz="2667" b="0">
                <a:solidFill>
                  <a:srgbClr val="006636"/>
                </a:solidFill>
              </a:defRPr>
            </a:lvl1pPr>
          </a:lstStyle>
          <a:p>
            <a:pPr lvl="0"/>
            <a:r>
              <a:rPr lang="en-US"/>
              <a:t>XXXXX XXXX </a:t>
            </a:r>
            <a:br>
              <a:rPr lang="en-US"/>
            </a:br>
            <a:r>
              <a:rPr lang="en-US"/>
              <a:t>XXXX</a:t>
            </a:r>
          </a:p>
        </p:txBody>
      </p:sp>
      <p:sp>
        <p:nvSpPr>
          <p:cNvPr id="27" name="Title 1">
            <a:extLst>
              <a:ext uri="{FF2B5EF4-FFF2-40B4-BE49-F238E27FC236}">
                <a16:creationId xmlns:a16="http://schemas.microsoft.com/office/drawing/2014/main" id="{CCEEA572-D782-C241-8E25-11D92A8B3778}"/>
              </a:ext>
            </a:extLst>
          </p:cNvPr>
          <p:cNvSpPr>
            <a:spLocks noGrp="1"/>
          </p:cNvSpPr>
          <p:nvPr>
            <p:ph type="title"/>
          </p:nvPr>
        </p:nvSpPr>
        <p:spPr>
          <a:xfrm>
            <a:off x="0" y="0"/>
            <a:ext cx="8592277" cy="1188000"/>
          </a:xfrm>
          <a:prstGeom prst="rect">
            <a:avLst/>
          </a:prstGeom>
          <a:solidFill>
            <a:srgbClr val="008A3E"/>
          </a:solidFill>
        </p:spPr>
        <p:txBody>
          <a:bodyPr/>
          <a:lstStyle>
            <a:lvl1pPr>
              <a:defRPr>
                <a:latin typeface="Arial" charset="0"/>
                <a:ea typeface="Arial" charset="0"/>
                <a:cs typeface="Arial" charset="0"/>
              </a:defRPr>
            </a:lvl1pPr>
          </a:lstStyle>
          <a:p>
            <a:r>
              <a:rPr lang="en-US"/>
              <a:t>Click to edit Master title style</a:t>
            </a:r>
            <a:endParaRPr lang="en-GB"/>
          </a:p>
        </p:txBody>
      </p:sp>
      <p:pic>
        <p:nvPicPr>
          <p:cNvPr id="22" name="Picture 21">
            <a:extLst>
              <a:ext uri="{FF2B5EF4-FFF2-40B4-BE49-F238E27FC236}">
                <a16:creationId xmlns:a16="http://schemas.microsoft.com/office/drawing/2014/main" id="{B1FBFFFB-E3F4-224F-99ED-852D616792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3314" y="353260"/>
            <a:ext cx="2387316" cy="481475"/>
          </a:xfrm>
          <a:prstGeom prst="rect">
            <a:avLst/>
          </a:prstGeom>
        </p:spPr>
      </p:pic>
    </p:spTree>
    <p:extLst>
      <p:ext uri="{BB962C8B-B14F-4D97-AF65-F5344CB8AC3E}">
        <p14:creationId xmlns:p14="http://schemas.microsoft.com/office/powerpoint/2010/main" val="377539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12DC3B8-FEFC-4287-85B3-1D127655DF77}" type="datetimeFigureOut">
              <a:rPr lang="en-GB" smtClean="0"/>
              <a:t>13/02/2020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2194343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480A41-63F8-054A-93A8-C3AFB8159B88}"/>
              </a:ext>
            </a:extLst>
          </p:cNvPr>
          <p:cNvSpPr/>
          <p:nvPr userDrawn="1"/>
        </p:nvSpPr>
        <p:spPr>
          <a:xfrm>
            <a:off x="0" y="0"/>
            <a:ext cx="12192000"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7">
            <a:extLst>
              <a:ext uri="{FF2B5EF4-FFF2-40B4-BE49-F238E27FC236}">
                <a16:creationId xmlns:a16="http://schemas.microsoft.com/office/drawing/2014/main" id="{A15866E8-AF60-2A49-9240-300087047B1D}"/>
              </a:ext>
            </a:extLst>
          </p:cNvPr>
          <p:cNvSpPr>
            <a:spLocks noGrp="1"/>
          </p:cNvSpPr>
          <p:nvPr>
            <p:ph type="body" sz="quarter" idx="10" hasCustomPrompt="1"/>
          </p:nvPr>
        </p:nvSpPr>
        <p:spPr>
          <a:xfrm>
            <a:off x="506821" y="1716340"/>
            <a:ext cx="1862096" cy="1335037"/>
          </a:xfrm>
          <a:solidFill>
            <a:srgbClr val="006636"/>
          </a:solidFill>
        </p:spPr>
        <p:txBody>
          <a:bodyPr anchor="ctr" anchorCtr="0">
            <a:noAutofit/>
          </a:bodyPr>
          <a:lstStyle>
            <a:lvl1pPr marL="0" indent="0" algn="ctr">
              <a:buFontTx/>
              <a:buNone/>
              <a:defRPr sz="8000" b="1">
                <a:solidFill>
                  <a:schemeClr val="bg1"/>
                </a:solidFill>
              </a:defRPr>
            </a:lvl1pPr>
            <a:lvl2pPr marL="609570" indent="0">
              <a:buFontTx/>
              <a:buNone/>
              <a:defRPr sz="8000" b="1"/>
            </a:lvl2pPr>
            <a:lvl3pPr marL="1219139" indent="0">
              <a:buFontTx/>
              <a:buNone/>
              <a:defRPr sz="8000" b="1"/>
            </a:lvl3pPr>
            <a:lvl4pPr marL="1828709" indent="0">
              <a:buFontTx/>
              <a:buNone/>
              <a:defRPr sz="8000" b="1"/>
            </a:lvl4pPr>
            <a:lvl5pPr marL="2438278" indent="0">
              <a:buFontTx/>
              <a:buNone/>
              <a:defRPr sz="8000" b="1"/>
            </a:lvl5pPr>
          </a:lstStyle>
          <a:p>
            <a:pPr lvl="0"/>
            <a:r>
              <a:rPr lang="en-US"/>
              <a:t>1</a:t>
            </a:r>
          </a:p>
        </p:txBody>
      </p:sp>
      <p:sp>
        <p:nvSpPr>
          <p:cNvPr id="9" name="Text Placeholder 7">
            <a:extLst>
              <a:ext uri="{FF2B5EF4-FFF2-40B4-BE49-F238E27FC236}">
                <a16:creationId xmlns:a16="http://schemas.microsoft.com/office/drawing/2014/main" id="{224929CC-35DC-3D4F-A125-C89F9B654DB9}"/>
              </a:ext>
            </a:extLst>
          </p:cNvPr>
          <p:cNvSpPr>
            <a:spLocks noGrp="1"/>
          </p:cNvSpPr>
          <p:nvPr>
            <p:ph type="body" sz="quarter" idx="11" hasCustomPrompt="1"/>
          </p:nvPr>
        </p:nvSpPr>
        <p:spPr>
          <a:xfrm>
            <a:off x="484001" y="3276197"/>
            <a:ext cx="1908283" cy="1368151"/>
          </a:xfrm>
          <a:solidFill>
            <a:srgbClr val="006636"/>
          </a:solidFill>
        </p:spPr>
        <p:txBody>
          <a:bodyPr anchor="ctr" anchorCtr="0">
            <a:noAutofit/>
          </a:bodyPr>
          <a:lstStyle>
            <a:lvl1pPr marL="0" indent="0" algn="ctr">
              <a:buFontTx/>
              <a:buNone/>
              <a:defRPr sz="8000" b="1">
                <a:solidFill>
                  <a:schemeClr val="bg1"/>
                </a:solidFill>
              </a:defRPr>
            </a:lvl1pPr>
            <a:lvl2pPr marL="609570" indent="0">
              <a:buFontTx/>
              <a:buNone/>
              <a:defRPr sz="8000" b="1"/>
            </a:lvl2pPr>
            <a:lvl3pPr marL="1219139" indent="0">
              <a:buFontTx/>
              <a:buNone/>
              <a:defRPr sz="8000" b="1"/>
            </a:lvl3pPr>
            <a:lvl4pPr marL="1828709" indent="0">
              <a:buFontTx/>
              <a:buNone/>
              <a:defRPr sz="8000" b="1"/>
            </a:lvl4pPr>
            <a:lvl5pPr marL="2438278" indent="0">
              <a:buFontTx/>
              <a:buNone/>
              <a:defRPr sz="8000" b="1"/>
            </a:lvl5pPr>
          </a:lstStyle>
          <a:p>
            <a:pPr lvl="0"/>
            <a:r>
              <a:rPr lang="en-US"/>
              <a:t>2</a:t>
            </a:r>
          </a:p>
        </p:txBody>
      </p:sp>
      <p:sp>
        <p:nvSpPr>
          <p:cNvPr id="10" name="Text Placeholder 7">
            <a:extLst>
              <a:ext uri="{FF2B5EF4-FFF2-40B4-BE49-F238E27FC236}">
                <a16:creationId xmlns:a16="http://schemas.microsoft.com/office/drawing/2014/main" id="{A2A51666-DC7B-664E-9351-42981698111B}"/>
              </a:ext>
            </a:extLst>
          </p:cNvPr>
          <p:cNvSpPr>
            <a:spLocks noGrp="1"/>
          </p:cNvSpPr>
          <p:nvPr>
            <p:ph type="body" sz="quarter" idx="12" hasCustomPrompt="1"/>
          </p:nvPr>
        </p:nvSpPr>
        <p:spPr>
          <a:xfrm>
            <a:off x="480231" y="4873134"/>
            <a:ext cx="1912053" cy="1370855"/>
          </a:xfrm>
          <a:solidFill>
            <a:srgbClr val="006636"/>
          </a:solidFill>
        </p:spPr>
        <p:txBody>
          <a:bodyPr anchor="ctr" anchorCtr="0">
            <a:noAutofit/>
          </a:bodyPr>
          <a:lstStyle>
            <a:lvl1pPr marL="0" indent="0" algn="ctr">
              <a:buFontTx/>
              <a:buNone/>
              <a:defRPr sz="8000" b="1">
                <a:solidFill>
                  <a:schemeClr val="bg1"/>
                </a:solidFill>
              </a:defRPr>
            </a:lvl1pPr>
            <a:lvl2pPr marL="609570" indent="0">
              <a:buFontTx/>
              <a:buNone/>
              <a:defRPr sz="8000" b="1"/>
            </a:lvl2pPr>
            <a:lvl3pPr marL="1219139" indent="0">
              <a:buFontTx/>
              <a:buNone/>
              <a:defRPr sz="8000" b="1"/>
            </a:lvl3pPr>
            <a:lvl4pPr marL="1828709" indent="0">
              <a:buFontTx/>
              <a:buNone/>
              <a:defRPr sz="8000" b="1"/>
            </a:lvl4pPr>
            <a:lvl5pPr marL="2438278" indent="0">
              <a:buFontTx/>
              <a:buNone/>
              <a:defRPr sz="8000" b="1"/>
            </a:lvl5pPr>
          </a:lstStyle>
          <a:p>
            <a:pPr lvl="0"/>
            <a:r>
              <a:rPr lang="en-US"/>
              <a:t>3</a:t>
            </a:r>
          </a:p>
        </p:txBody>
      </p:sp>
      <p:sp>
        <p:nvSpPr>
          <p:cNvPr id="15" name="Text Placeholder 14">
            <a:extLst>
              <a:ext uri="{FF2B5EF4-FFF2-40B4-BE49-F238E27FC236}">
                <a16:creationId xmlns:a16="http://schemas.microsoft.com/office/drawing/2014/main" id="{CE4484F6-A1D7-764C-A772-2E3053F6E08B}"/>
              </a:ext>
            </a:extLst>
          </p:cNvPr>
          <p:cNvSpPr>
            <a:spLocks noGrp="1"/>
          </p:cNvSpPr>
          <p:nvPr>
            <p:ph type="body" sz="quarter" idx="13"/>
          </p:nvPr>
        </p:nvSpPr>
        <p:spPr>
          <a:xfrm>
            <a:off x="2354431" y="1716093"/>
            <a:ext cx="9391141" cy="1335087"/>
          </a:xfrm>
          <a:solidFill>
            <a:srgbClr val="EBF2DE"/>
          </a:solidFill>
        </p:spPr>
        <p:txBody>
          <a:bodyPr lIns="180000" tIns="180000" rIns="180000" bIns="180000"/>
          <a:lstStyle>
            <a:lvl1pPr marL="0" indent="0">
              <a:buFontTx/>
              <a:buNone/>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a:t>Edit Master text styles</a:t>
            </a:r>
          </a:p>
        </p:txBody>
      </p:sp>
      <p:sp>
        <p:nvSpPr>
          <p:cNvPr id="16" name="Text Placeholder 14">
            <a:extLst>
              <a:ext uri="{FF2B5EF4-FFF2-40B4-BE49-F238E27FC236}">
                <a16:creationId xmlns:a16="http://schemas.microsoft.com/office/drawing/2014/main" id="{01C0E4DF-E043-9A42-B099-5DBF66D7BF0B}"/>
              </a:ext>
            </a:extLst>
          </p:cNvPr>
          <p:cNvSpPr>
            <a:spLocks noGrp="1"/>
          </p:cNvSpPr>
          <p:nvPr>
            <p:ph type="body" sz="quarter" idx="14"/>
          </p:nvPr>
        </p:nvSpPr>
        <p:spPr>
          <a:xfrm>
            <a:off x="2354431" y="3276197"/>
            <a:ext cx="9391141" cy="1335087"/>
          </a:xfrm>
          <a:solidFill>
            <a:srgbClr val="EBF2DE"/>
          </a:solidFill>
        </p:spPr>
        <p:txBody>
          <a:bodyPr lIns="180000" tIns="180000" rIns="180000" bIns="180000"/>
          <a:lstStyle>
            <a:lvl1pPr marL="0" indent="0">
              <a:buFontTx/>
              <a:buNone/>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a:t>Edit Master text styles</a:t>
            </a:r>
          </a:p>
        </p:txBody>
      </p:sp>
      <p:sp>
        <p:nvSpPr>
          <p:cNvPr id="17" name="Text Placeholder 14">
            <a:extLst>
              <a:ext uri="{FF2B5EF4-FFF2-40B4-BE49-F238E27FC236}">
                <a16:creationId xmlns:a16="http://schemas.microsoft.com/office/drawing/2014/main" id="{A7A7EDDC-0FB4-D447-AEE8-F53FD86AC917}"/>
              </a:ext>
            </a:extLst>
          </p:cNvPr>
          <p:cNvSpPr>
            <a:spLocks noGrp="1"/>
          </p:cNvSpPr>
          <p:nvPr>
            <p:ph type="body" sz="quarter" idx="15"/>
          </p:nvPr>
        </p:nvSpPr>
        <p:spPr>
          <a:xfrm>
            <a:off x="2354431" y="4873135"/>
            <a:ext cx="9391141" cy="1335087"/>
          </a:xfrm>
          <a:solidFill>
            <a:srgbClr val="EBF2DE"/>
          </a:solidFill>
        </p:spPr>
        <p:txBody>
          <a:bodyPr lIns="180000" tIns="180000" rIns="180000" bIns="180000"/>
          <a:lstStyle>
            <a:lvl1pPr marL="0" indent="0">
              <a:buFontTx/>
              <a:buNone/>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en-US"/>
              <a:t>Edit Master text styles</a:t>
            </a:r>
          </a:p>
        </p:txBody>
      </p:sp>
      <p:sp>
        <p:nvSpPr>
          <p:cNvPr id="19" name="Title 1">
            <a:extLst>
              <a:ext uri="{FF2B5EF4-FFF2-40B4-BE49-F238E27FC236}">
                <a16:creationId xmlns:a16="http://schemas.microsoft.com/office/drawing/2014/main" id="{287DA7D2-9F6E-454E-BAB0-8DB854D4790F}"/>
              </a:ext>
            </a:extLst>
          </p:cNvPr>
          <p:cNvSpPr>
            <a:spLocks noGrp="1"/>
          </p:cNvSpPr>
          <p:nvPr>
            <p:ph type="title"/>
          </p:nvPr>
        </p:nvSpPr>
        <p:spPr>
          <a:xfrm>
            <a:off x="0" y="0"/>
            <a:ext cx="8592277" cy="1188000"/>
          </a:xfrm>
          <a:prstGeom prst="rect">
            <a:avLst/>
          </a:prstGeom>
          <a:noFill/>
        </p:spPr>
        <p:txBody>
          <a:bodyPr/>
          <a:lstStyle>
            <a:lvl1pPr>
              <a:defRPr>
                <a:latin typeface="Arial" charset="0"/>
                <a:ea typeface="Arial" charset="0"/>
                <a:cs typeface="Arial" charset="0"/>
              </a:defRPr>
            </a:lvl1pPr>
          </a:lstStyle>
          <a:p>
            <a:r>
              <a:rPr lang="en-US"/>
              <a:t>Click to edit Master title style</a:t>
            </a:r>
            <a:endParaRPr lang="en-GB"/>
          </a:p>
        </p:txBody>
      </p:sp>
      <p:pic>
        <p:nvPicPr>
          <p:cNvPr id="12" name="Picture 11">
            <a:extLst>
              <a:ext uri="{FF2B5EF4-FFF2-40B4-BE49-F238E27FC236}">
                <a16:creationId xmlns:a16="http://schemas.microsoft.com/office/drawing/2014/main" id="{12179089-CBB7-BA43-B7E7-06B52093B4D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3314" y="353260"/>
            <a:ext cx="2387316" cy="481475"/>
          </a:xfrm>
          <a:prstGeom prst="rect">
            <a:avLst/>
          </a:prstGeom>
        </p:spPr>
      </p:pic>
    </p:spTree>
    <p:extLst>
      <p:ext uri="{BB962C8B-B14F-4D97-AF65-F5344CB8AC3E}">
        <p14:creationId xmlns:p14="http://schemas.microsoft.com/office/powerpoint/2010/main" val="85712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F98CA7-8BC1-7F4D-B2E1-D307AF4C01F8}"/>
              </a:ext>
            </a:extLst>
          </p:cNvPr>
          <p:cNvSpPr/>
          <p:nvPr userDrawn="1"/>
        </p:nvSpPr>
        <p:spPr>
          <a:xfrm>
            <a:off x="6" y="0"/>
            <a:ext cx="4519961"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5" y="0"/>
            <a:ext cx="4491084" cy="1188000"/>
          </a:xfrm>
          <a:prstGeom prst="rect">
            <a:avLst/>
          </a:prstGeom>
          <a:noFill/>
        </p:spPr>
        <p:txBody>
          <a:bodyPr bIns="180000"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847861" y="360000"/>
            <a:ext cx="6864139" cy="6165344"/>
          </a:xfrm>
        </p:spPr>
        <p:txBody>
          <a:bodyPr/>
          <a:lstStyle>
            <a:lvl1pPr>
              <a:defRPr sz="3200"/>
            </a:lvl1pPr>
            <a:lvl2pPr>
              <a:defRPr sz="3200"/>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80007" y="1435103"/>
            <a:ext cx="4011084" cy="5090244"/>
          </a:xfrm>
        </p:spPr>
        <p:txBody>
          <a:bodyPr/>
          <a:lstStyle>
            <a:lvl1pPr marL="0" indent="0">
              <a:buNone/>
              <a:defRPr sz="1867"/>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Master text styles</a:t>
            </a:r>
          </a:p>
        </p:txBody>
      </p:sp>
    </p:spTree>
    <p:extLst>
      <p:ext uri="{BB962C8B-B14F-4D97-AF65-F5344CB8AC3E}">
        <p14:creationId xmlns:p14="http://schemas.microsoft.com/office/powerpoint/2010/main" val="205095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85185"/>
            <a:ext cx="7315200" cy="566739"/>
          </a:xfrm>
          <a:prstGeom prst="rect">
            <a:avLst/>
          </a:prstGeom>
          <a:solidFill>
            <a:srgbClr val="008A3E"/>
          </a:solidFill>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endParaRPr lang="en-GB"/>
          </a:p>
        </p:txBody>
      </p:sp>
      <p:sp>
        <p:nvSpPr>
          <p:cNvPr id="4" name="Text Placeholder 3"/>
          <p:cNvSpPr>
            <a:spLocks noGrp="1"/>
          </p:cNvSpPr>
          <p:nvPr>
            <p:ph type="body" sz="half" idx="2"/>
          </p:nvPr>
        </p:nvSpPr>
        <p:spPr>
          <a:xfrm>
            <a:off x="2389717" y="5801816"/>
            <a:ext cx="7315200" cy="654968"/>
          </a:xfrm>
        </p:spPr>
        <p:txBody>
          <a:bodyPr/>
          <a:lstStyle>
            <a:lvl1pPr marL="0" indent="0">
              <a:buNone/>
              <a:defRPr sz="1867"/>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Master text styles</a:t>
            </a:r>
          </a:p>
        </p:txBody>
      </p:sp>
    </p:spTree>
    <p:extLst>
      <p:ext uri="{BB962C8B-B14F-4D97-AF65-F5344CB8AC3E}">
        <p14:creationId xmlns:p14="http://schemas.microsoft.com/office/powerpoint/2010/main" val="396503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02574C-04E5-7D43-813B-ACDDE60A6F9B}"/>
              </a:ext>
            </a:extLst>
          </p:cNvPr>
          <p:cNvSpPr/>
          <p:nvPr userDrawn="1"/>
        </p:nvSpPr>
        <p:spPr>
          <a:xfrm>
            <a:off x="0" y="0"/>
            <a:ext cx="12192000" cy="118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Vertical Text Placeholder 2"/>
          <p:cNvSpPr>
            <a:spLocks noGrp="1"/>
          </p:cNvSpPr>
          <p:nvPr>
            <p:ph type="body" orient="vert" idx="1"/>
          </p:nvPr>
        </p:nvSpPr>
        <p:spPr>
          <a:xfrm>
            <a:off x="480000" y="1548000"/>
            <a:ext cx="11280629" cy="49053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0E183C44-FDAA-084B-B3B2-296539BC2A9A}"/>
              </a:ext>
            </a:extLst>
          </p:cNvPr>
          <p:cNvSpPr>
            <a:spLocks noGrp="1"/>
          </p:cNvSpPr>
          <p:nvPr>
            <p:ph type="title"/>
          </p:nvPr>
        </p:nvSpPr>
        <p:spPr>
          <a:xfrm>
            <a:off x="0" y="0"/>
            <a:ext cx="8592277" cy="1188000"/>
          </a:xfrm>
          <a:prstGeom prst="rect">
            <a:avLst/>
          </a:prstGeom>
          <a:noFill/>
        </p:spPr>
        <p:txBody>
          <a:bodyPr/>
          <a:lstStyle>
            <a:lvl1pPr>
              <a:defRPr>
                <a:latin typeface="Arial" charset="0"/>
                <a:ea typeface="Arial" charset="0"/>
                <a:cs typeface="Arial" charset="0"/>
              </a:defRPr>
            </a:lvl1pPr>
          </a:lstStyle>
          <a:p>
            <a:r>
              <a:rPr lang="en-US"/>
              <a:t>Click to edit Master title style</a:t>
            </a:r>
            <a:endParaRPr lang="en-GB"/>
          </a:p>
        </p:txBody>
      </p:sp>
      <p:pic>
        <p:nvPicPr>
          <p:cNvPr id="9" name="Picture 8">
            <a:extLst>
              <a:ext uri="{FF2B5EF4-FFF2-40B4-BE49-F238E27FC236}">
                <a16:creationId xmlns:a16="http://schemas.microsoft.com/office/drawing/2014/main" id="{B4D1CF6C-58CF-BC44-9398-0D34C0B3C1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3314" y="353260"/>
            <a:ext cx="2387316" cy="481475"/>
          </a:xfrm>
          <a:prstGeom prst="rect">
            <a:avLst/>
          </a:prstGeom>
        </p:spPr>
      </p:pic>
    </p:spTree>
    <p:extLst>
      <p:ext uri="{BB962C8B-B14F-4D97-AF65-F5344CB8AC3E}">
        <p14:creationId xmlns:p14="http://schemas.microsoft.com/office/powerpoint/2010/main" val="7335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4560" y="0"/>
            <a:ext cx="1584000" cy="6858000"/>
          </a:xfrm>
          <a:prstGeom prst="rect">
            <a:avLst/>
          </a:prstGeom>
        </p:spPr>
        <p:txBody>
          <a:bodyPr vert="eaVert" lIns="144000" tIns="360000" rIns="144000" bIns="288000"/>
          <a:lstStyle/>
          <a:p>
            <a:r>
              <a:rPr lang="en-US"/>
              <a:t>Click to edit Master title style</a:t>
            </a:r>
            <a:endParaRPr lang="en-GB"/>
          </a:p>
        </p:txBody>
      </p:sp>
      <p:sp>
        <p:nvSpPr>
          <p:cNvPr id="3" name="Vertical Text Placeholder 2"/>
          <p:cNvSpPr>
            <a:spLocks noGrp="1"/>
          </p:cNvSpPr>
          <p:nvPr>
            <p:ph type="body" orient="vert" idx="1"/>
          </p:nvPr>
        </p:nvSpPr>
        <p:spPr>
          <a:xfrm>
            <a:off x="480000" y="360000"/>
            <a:ext cx="9628816" cy="609333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7738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title="National Guardian - Freedom to Speak up logo">
            <a:extLst>
              <a:ext uri="{FF2B5EF4-FFF2-40B4-BE49-F238E27FC236}">
                <a16:creationId xmlns:a16="http://schemas.microsoft.com/office/drawing/2014/main" id="{5AF3B96F-1F04-7D46-9874-6DFF6F4B79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47728" y="2897673"/>
            <a:ext cx="4896544" cy="1062655"/>
          </a:xfrm>
          <a:prstGeom prst="rect">
            <a:avLst/>
          </a:prstGeom>
        </p:spPr>
      </p:pic>
    </p:spTree>
    <p:extLst>
      <p:ext uri="{BB962C8B-B14F-4D97-AF65-F5344CB8AC3E}">
        <p14:creationId xmlns:p14="http://schemas.microsoft.com/office/powerpoint/2010/main" val="36036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89AF-7603-44D6-ACB2-7D6578A8D4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AA61D17-CB33-4A4D-A42E-C35453CEE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5A0F49-89F4-4083-8175-DC9A6A37DE1E}"/>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5" name="Footer Placeholder 4">
            <a:extLst>
              <a:ext uri="{FF2B5EF4-FFF2-40B4-BE49-F238E27FC236}">
                <a16:creationId xmlns:a16="http://schemas.microsoft.com/office/drawing/2014/main" id="{F4B32B0C-54A6-4015-A623-45110B3543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523566-B9D5-4A9E-A7A9-BB54F32D703B}"/>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2306344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D1DD-BF10-4FD1-B043-FA9453EA38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B1BB90-3CDC-4B95-8318-D079A149F7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B99FDD-6A5A-4561-AF52-5CA605DB8428}"/>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5" name="Footer Placeholder 4">
            <a:extLst>
              <a:ext uri="{FF2B5EF4-FFF2-40B4-BE49-F238E27FC236}">
                <a16:creationId xmlns:a16="http://schemas.microsoft.com/office/drawing/2014/main" id="{6E03FCE8-A66C-46C1-978E-25D53FF31A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222980-22D4-4753-AE5C-6875180C6636}"/>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30506737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D24F-6BF5-4278-BBAC-CDE5F72AA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5E6DF4-5411-4B02-96E3-118FA3FDD0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494ECA-3F74-4D93-97E0-C55C974F2B23}"/>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5" name="Footer Placeholder 4">
            <a:extLst>
              <a:ext uri="{FF2B5EF4-FFF2-40B4-BE49-F238E27FC236}">
                <a16:creationId xmlns:a16="http://schemas.microsoft.com/office/drawing/2014/main" id="{84DCF78B-81D0-4AC5-BA4F-CF23F4D57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4CED0-FAC1-4283-BA86-B484EEA942FC}"/>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3478972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B093-3C96-4A55-8EF0-DB3181AA2D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DAC1E4-E124-49AA-B768-D98D44CC153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D63A82-7EBD-4EDE-8795-26D9BB9B9F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8AB689-714A-40FD-B33D-E2E9E7CE4335}"/>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6" name="Footer Placeholder 5">
            <a:extLst>
              <a:ext uri="{FF2B5EF4-FFF2-40B4-BE49-F238E27FC236}">
                <a16:creationId xmlns:a16="http://schemas.microsoft.com/office/drawing/2014/main" id="{9E8AC1E5-7244-4D40-AE5F-6D970A1AEA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E5CD77-091C-45F6-9839-874F7A1512E1}"/>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26233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12DC3B8-FEFC-4287-85B3-1D127655DF77}" type="datetimeFigureOut">
              <a:rPr lang="en-GB" smtClean="0"/>
              <a:t>13/02/2020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821034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43B92-D25F-42D6-8452-9A1304579F2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FAC77D-D1C8-462A-95DD-9CED68F98A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4105EC-0706-429C-888E-00BC1FF2DD3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D5F794-AF7E-45CC-847E-06C1FCF48F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D088B-5613-4F45-A2B6-C7E482E084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92DCD2D-7854-49CB-B1F3-B59035C45934}"/>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8" name="Footer Placeholder 7">
            <a:extLst>
              <a:ext uri="{FF2B5EF4-FFF2-40B4-BE49-F238E27FC236}">
                <a16:creationId xmlns:a16="http://schemas.microsoft.com/office/drawing/2014/main" id="{C3449798-FA49-4A60-82C1-4611B28E77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C57841-B56B-4247-9227-4AA72A8E6105}"/>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1604740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152CE-24B8-41AA-A1AD-2B3D19B9150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F3836A-AEE0-4FBF-AF60-28A11B1CE1B5}"/>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4" name="Footer Placeholder 3">
            <a:extLst>
              <a:ext uri="{FF2B5EF4-FFF2-40B4-BE49-F238E27FC236}">
                <a16:creationId xmlns:a16="http://schemas.microsoft.com/office/drawing/2014/main" id="{CA717BEF-1A87-456C-9A17-FD4FB77082C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CF9F13D-5660-4270-8029-93F9046DDB97}"/>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3538089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78DA5-F2FD-4E27-A253-FFDE73ABEE46}"/>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3" name="Footer Placeholder 2">
            <a:extLst>
              <a:ext uri="{FF2B5EF4-FFF2-40B4-BE49-F238E27FC236}">
                <a16:creationId xmlns:a16="http://schemas.microsoft.com/office/drawing/2014/main" id="{E4BE3FAF-DEF4-4EE6-A320-BF2B07F0FF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281BCB-83F7-4950-8891-9AB159712BB4}"/>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497634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BB057-FA11-4C28-B05D-94EFF0158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182C28-B15D-4208-8AB8-81E8E5A08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E9962E-78B2-4362-92B0-FB4B357B8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DBD85A-498D-4783-9623-BEAE5F5D4BCF}"/>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6" name="Footer Placeholder 5">
            <a:extLst>
              <a:ext uri="{FF2B5EF4-FFF2-40B4-BE49-F238E27FC236}">
                <a16:creationId xmlns:a16="http://schemas.microsoft.com/office/drawing/2014/main" id="{6FC21816-C83B-43CC-A069-5016D5D4A1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51FED1-04A6-4161-A0F0-A46FAA417C60}"/>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18157027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0847-088E-462D-A551-077709CA2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1F4341-CEA9-4419-A6E4-EEB7369EEF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EEB83E-1A32-4FB5-AB49-A897D07F7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7FE43D-1413-45DB-9DB1-45DF867B1525}"/>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6" name="Footer Placeholder 5">
            <a:extLst>
              <a:ext uri="{FF2B5EF4-FFF2-40B4-BE49-F238E27FC236}">
                <a16:creationId xmlns:a16="http://schemas.microsoft.com/office/drawing/2014/main" id="{7D3E2352-CC7B-43FF-B5B7-5F440FAA16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76A931-CCD9-41E1-8F22-8E742A639047}"/>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3476170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3146-6F2A-42DE-BAF7-72EC193BEF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16CD37-14E0-4613-B7AD-D76BB0937C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4F6B1C-DC66-482C-BF38-3F199063B7E4}"/>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5" name="Footer Placeholder 4">
            <a:extLst>
              <a:ext uri="{FF2B5EF4-FFF2-40B4-BE49-F238E27FC236}">
                <a16:creationId xmlns:a16="http://schemas.microsoft.com/office/drawing/2014/main" id="{509B5745-E5B1-4EEE-831F-7753770DBC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C8805A-2AAC-4400-8738-79B12C64C8D4}"/>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3619500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0A296A-3EAF-40A6-A62F-B5247226F2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50C165-89C8-4D7F-8791-8F4A7C7FE8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B409BD-B2C5-4748-A0EB-7F4B75F61C5C}"/>
              </a:ext>
            </a:extLst>
          </p:cNvPr>
          <p:cNvSpPr>
            <a:spLocks noGrp="1"/>
          </p:cNvSpPr>
          <p:nvPr>
            <p:ph type="dt" sz="half" idx="10"/>
          </p:nvPr>
        </p:nvSpPr>
        <p:spPr/>
        <p:txBody>
          <a:bodyPr/>
          <a:lstStyle/>
          <a:p>
            <a:fld id="{B76B62E0-ADA3-4F4E-862B-FA9B1F9ED03B}" type="datetimeFigureOut">
              <a:rPr lang="en-GB" smtClean="0"/>
              <a:t>13/02/2020</a:t>
            </a:fld>
            <a:endParaRPr lang="en-GB"/>
          </a:p>
        </p:txBody>
      </p:sp>
      <p:sp>
        <p:nvSpPr>
          <p:cNvPr id="5" name="Footer Placeholder 4">
            <a:extLst>
              <a:ext uri="{FF2B5EF4-FFF2-40B4-BE49-F238E27FC236}">
                <a16:creationId xmlns:a16="http://schemas.microsoft.com/office/drawing/2014/main" id="{FB6D6619-FA30-4CDD-A989-578EBBAD2E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53EFC5-A021-4CCF-B5A2-A057BEA5B904}"/>
              </a:ext>
            </a:extLst>
          </p:cNvPr>
          <p:cNvSpPr>
            <a:spLocks noGrp="1"/>
          </p:cNvSpPr>
          <p:nvPr>
            <p:ph type="sldNum" sz="quarter" idx="12"/>
          </p:nvPr>
        </p:nvSpPr>
        <p:spPr/>
        <p:txBody>
          <a:bodyPr/>
          <a:lstStyle/>
          <a:p>
            <a:fld id="{E2450CC9-F6B5-4E2A-85C7-AA1B4092ED66}" type="slidenum">
              <a:rPr lang="en-GB" smtClean="0"/>
              <a:t>‹#›</a:t>
            </a:fld>
            <a:endParaRPr lang="en-GB"/>
          </a:p>
        </p:txBody>
      </p:sp>
    </p:spTree>
    <p:extLst>
      <p:ext uri="{BB962C8B-B14F-4D97-AF65-F5344CB8AC3E}">
        <p14:creationId xmlns:p14="http://schemas.microsoft.com/office/powerpoint/2010/main" val="2623880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83FF252-D2EE-49C8-B7C6-9D5A9E6DF610}"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1860111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3FF252-D2EE-49C8-B7C6-9D5A9E6DF610}"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7612154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3FF252-D2EE-49C8-B7C6-9D5A9E6DF610}"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28140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12DC3B8-FEFC-4287-85B3-1D127655DF77}" type="datetimeFigureOut">
              <a:rPr lang="en-GB" smtClean="0"/>
              <a:t>13/02/2020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1274804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83FF252-D2EE-49C8-B7C6-9D5A9E6DF610}" type="datetimeFigureOut">
              <a:rPr lang="en-GB" smtClean="0"/>
              <a:t>13/02/2020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9303047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83FF252-D2EE-49C8-B7C6-9D5A9E6DF610}" type="datetimeFigureOut">
              <a:rPr lang="en-GB" smtClean="0"/>
              <a:t>13/02/2020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33734930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83FF252-D2EE-49C8-B7C6-9D5A9E6DF610}" type="datetimeFigureOut">
              <a:rPr lang="en-GB" smtClean="0"/>
              <a:t>13/02/2020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8718208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3FF252-D2EE-49C8-B7C6-9D5A9E6DF610}" type="datetimeFigureOut">
              <a:rPr lang="en-GB" smtClean="0"/>
              <a:t>13/02/2020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1299381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3FF252-D2EE-49C8-B7C6-9D5A9E6DF610}" type="datetimeFigureOut">
              <a:rPr lang="en-GB" smtClean="0"/>
              <a:t>13/02/2020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18495038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3FF252-D2EE-49C8-B7C6-9D5A9E6DF610}" type="datetimeFigureOut">
              <a:rPr lang="en-GB" smtClean="0"/>
              <a:t>13/02/2020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63158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3FF252-D2EE-49C8-B7C6-9D5A9E6DF610}"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2627623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3FF252-D2EE-49C8-B7C6-9D5A9E6DF610}" type="datetimeFigureOut">
              <a:rPr lang="en-GB" smtClean="0"/>
              <a:t>13/02/2020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25E10-2F31-407C-96F9-06472F47E392}" type="slidenum">
              <a:rPr lang="en-GB" smtClean="0"/>
              <a:t>‹#›</a:t>
            </a:fld>
            <a:endParaRPr lang="en-GB"/>
          </a:p>
        </p:txBody>
      </p:sp>
    </p:spTree>
    <p:extLst>
      <p:ext uri="{BB962C8B-B14F-4D97-AF65-F5344CB8AC3E}">
        <p14:creationId xmlns:p14="http://schemas.microsoft.com/office/powerpoint/2010/main" val="2895738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DC3B8-FEFC-4287-85B3-1D127655DF77}" type="datetimeFigureOut">
              <a:rPr lang="en-GB" smtClean="0"/>
              <a:t>13/02/2020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641417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2DC3B8-FEFC-4287-85B3-1D127655DF77}" type="datetimeFigureOut">
              <a:rPr lang="en-GB" smtClean="0"/>
              <a:t>13/02/2020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2738916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2DC3B8-FEFC-4287-85B3-1D127655DF77}" type="datetimeFigureOut">
              <a:rPr lang="en-GB" smtClean="0"/>
              <a:t>13/02/2020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FD2B76-72A1-4A4B-8985-29F269827FD7}" type="slidenum">
              <a:rPr lang="en-GB" smtClean="0"/>
              <a:t>‹#›</a:t>
            </a:fld>
            <a:endParaRPr lang="en-GB"/>
          </a:p>
        </p:txBody>
      </p:sp>
    </p:spTree>
    <p:extLst>
      <p:ext uri="{BB962C8B-B14F-4D97-AF65-F5344CB8AC3E}">
        <p14:creationId xmlns:p14="http://schemas.microsoft.com/office/powerpoint/2010/main" val="17451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15.xml"/><Relationship Id="rId7" Type="http://schemas.openxmlformats.org/officeDocument/2006/relationships/image" Target="../media/image3.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2.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DC3B8-FEFC-4287-85B3-1D127655DF77}" type="datetimeFigureOut">
              <a:rPr lang="en-GB" smtClean="0"/>
              <a:t>13/02/2020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D2B76-72A1-4A4B-8985-29F269827FD7}" type="slidenum">
              <a:rPr lang="en-GB" smtClean="0"/>
              <a:t>‹#›</a:t>
            </a:fld>
            <a:endParaRPr lang="en-GB"/>
          </a:p>
        </p:txBody>
      </p:sp>
    </p:spTree>
    <p:extLst>
      <p:ext uri="{BB962C8B-B14F-4D97-AF65-F5344CB8AC3E}">
        <p14:creationId xmlns:p14="http://schemas.microsoft.com/office/powerpoint/2010/main" val="3710190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392" y="341821"/>
            <a:ext cx="7195469" cy="1661993"/>
          </a:xfrm>
          <a:prstGeom prst="rect">
            <a:avLst/>
          </a:prstGeom>
        </p:spPr>
        <p:txBody>
          <a:bodyPr vert="horz" wrap="square" lIns="0" tIns="0" rIns="0" bIns="0" rtlCol="0" anchor="t">
            <a:noAutofit/>
          </a:bodyPr>
          <a:lstStyle/>
          <a:p>
            <a:r>
              <a:rPr lang="en-GB" dirty="0"/>
              <a:t>Click to edit </a:t>
            </a:r>
            <a:br>
              <a:rPr lang="en-GB" dirty="0"/>
            </a:br>
            <a:r>
              <a:rPr lang="en-GB" dirty="0"/>
              <a:t>Master title style</a:t>
            </a:r>
          </a:p>
        </p:txBody>
      </p:sp>
      <p:sp>
        <p:nvSpPr>
          <p:cNvPr id="3" name="Text Placeholder 2"/>
          <p:cNvSpPr>
            <a:spLocks noGrp="1"/>
          </p:cNvSpPr>
          <p:nvPr>
            <p:ph type="body" idx="1"/>
          </p:nvPr>
        </p:nvSpPr>
        <p:spPr>
          <a:xfrm>
            <a:off x="500626" y="3104543"/>
            <a:ext cx="6976993" cy="2637187"/>
          </a:xfrm>
          <a:prstGeom prst="rect">
            <a:avLst/>
          </a:prstGeom>
        </p:spPr>
        <p:txBody>
          <a:bodyPr vert="horz" lIns="0" tIns="0" rIns="0" bIns="0" rtlCol="0">
            <a:noAutofit/>
          </a:bodyPr>
          <a:lstStyle/>
          <a:p>
            <a:pPr lvl="0"/>
            <a:r>
              <a:rPr lang="en-GB" dirty="0"/>
              <a:t>Click to edit Master text styles</a:t>
            </a:r>
          </a:p>
          <a:p>
            <a:pPr lvl="1"/>
            <a:r>
              <a:rPr lang="en-GB" dirty="0"/>
              <a:t>Second level</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41005" y="509374"/>
            <a:ext cx="1423975" cy="509108"/>
          </a:xfrm>
          <a:prstGeom prst="rect">
            <a:avLst/>
          </a:prstGeom>
        </p:spPr>
      </p:pic>
      <p:pic>
        <p:nvPicPr>
          <p:cNvPr id="12" name="Picture 11" descr="logoH.emf"/>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10246341" y="5525914"/>
            <a:ext cx="631855" cy="631855"/>
          </a:xfrm>
          <a:prstGeom prst="rect">
            <a:avLst/>
          </a:prstGeom>
        </p:spPr>
      </p:pic>
      <p:sp>
        <p:nvSpPr>
          <p:cNvPr id="15" name="Date Placeholder 5"/>
          <p:cNvSpPr>
            <a:spLocks noGrp="1"/>
          </p:cNvSpPr>
          <p:nvPr>
            <p:ph type="dt" sz="half" idx="2"/>
          </p:nvPr>
        </p:nvSpPr>
        <p:spPr>
          <a:xfrm>
            <a:off x="517393" y="6375667"/>
            <a:ext cx="3859345" cy="164148"/>
          </a:xfrm>
          <a:prstGeom prst="rect">
            <a:avLst/>
          </a:prstGeom>
        </p:spPr>
        <p:txBody>
          <a:bodyPr wrap="square" lIns="0" tIns="0" rIns="0" bIns="0" anchor="ctr">
            <a:spAutoFit/>
          </a:bodyPr>
          <a:lstStyle>
            <a:lvl1pPr>
              <a:defRPr lang="en-US" sz="1067" b="0" i="0" u="none" strike="noStrike" baseline="0" smtClean="0">
                <a:solidFill>
                  <a:srgbClr val="FFFFFF"/>
                </a:solidFill>
                <a:latin typeface="Calibri"/>
                <a:cs typeface="Calibri"/>
              </a:defRPr>
            </a:lvl1pPr>
          </a:lstStyle>
          <a:p>
            <a:fld id="{56FEBB99-03FC-C74A-B7BF-B5627E0A13F5}" type="datetime3">
              <a:rPr lang="en-GB" smtClean="0"/>
              <a:t>13 February, 2020</a:t>
            </a:fld>
            <a:endParaRPr lang="en-US" dirty="0"/>
          </a:p>
        </p:txBody>
      </p:sp>
      <p:sp>
        <p:nvSpPr>
          <p:cNvPr id="11" name="Rectangle 10"/>
          <p:cNvSpPr/>
          <p:nvPr/>
        </p:nvSpPr>
        <p:spPr>
          <a:xfrm>
            <a:off x="517389" y="6560021"/>
            <a:ext cx="2529587" cy="123111"/>
          </a:xfrm>
          <a:prstGeom prst="rect">
            <a:avLst/>
          </a:prstGeom>
        </p:spPr>
        <p:txBody>
          <a:bodyPr wrap="square" lIns="0" tIns="0" rIns="0" bIns="0" anchor="ctr">
            <a:spAutoFit/>
          </a:bodyPr>
          <a:lstStyle/>
          <a:p>
            <a:pPr rtl="0"/>
            <a:r>
              <a:rPr lang="en-GB" sz="800" b="0" i="0" u="none" strike="noStrike" kern="1200" baseline="0" dirty="0">
                <a:solidFill>
                  <a:srgbClr val="FFFFFF"/>
                </a:solidFill>
                <a:latin typeface="Calibri"/>
                <a:ea typeface="+mn-ea"/>
                <a:cs typeface="Calibri"/>
              </a:rPr>
              <a:t>©British Medical Association</a:t>
            </a:r>
          </a:p>
        </p:txBody>
      </p:sp>
    </p:spTree>
    <p:extLst>
      <p:ext uri="{BB962C8B-B14F-4D97-AF65-F5344CB8AC3E}">
        <p14:creationId xmlns:p14="http://schemas.microsoft.com/office/powerpoint/2010/main" val="7811755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p:txStyles>
    <p:titleStyle>
      <a:lvl1pPr algn="l" defTabSz="609585" rtl="0" eaLnBrk="1" latinLnBrk="0" hangingPunct="1">
        <a:lnSpc>
          <a:spcPts val="6400"/>
        </a:lnSpc>
        <a:spcBef>
          <a:spcPct val="0"/>
        </a:spcBef>
        <a:buNone/>
        <a:defRPr sz="6133" kern="1200" spc="-67">
          <a:solidFill>
            <a:srgbClr val="FFFFFF"/>
          </a:solidFill>
          <a:latin typeface="Calibri Light"/>
          <a:ea typeface="+mj-ea"/>
          <a:cs typeface="+mj-cs"/>
        </a:defRPr>
      </a:lvl1pPr>
    </p:titleStyle>
    <p:bodyStyle>
      <a:lvl1pPr marL="0" indent="0" algn="l" defTabSz="609585" rtl="0" eaLnBrk="1" latinLnBrk="0" hangingPunct="1">
        <a:lnSpc>
          <a:spcPct val="80000"/>
        </a:lnSpc>
        <a:spcBef>
          <a:spcPts val="0"/>
        </a:spcBef>
        <a:spcAft>
          <a:spcPts val="800"/>
        </a:spcAft>
        <a:buFont typeface="Arial"/>
        <a:buNone/>
        <a:defRPr sz="3200" kern="1200" spc="-27">
          <a:solidFill>
            <a:schemeClr val="bg1"/>
          </a:solidFill>
          <a:latin typeface="Calibri"/>
          <a:ea typeface="+mn-ea"/>
          <a:cs typeface="Calibri"/>
        </a:defRPr>
      </a:lvl1pPr>
      <a:lvl2pPr marL="0" indent="0" algn="l" defTabSz="609585" rtl="0" eaLnBrk="1" latinLnBrk="0" hangingPunct="1">
        <a:lnSpc>
          <a:spcPct val="80000"/>
        </a:lnSpc>
        <a:spcBef>
          <a:spcPts val="0"/>
        </a:spcBef>
        <a:spcAft>
          <a:spcPts val="800"/>
        </a:spcAft>
        <a:buFont typeface="Arial"/>
        <a:buNone/>
        <a:defRPr sz="3200" kern="1200" spc="-27">
          <a:solidFill>
            <a:schemeClr val="bg1"/>
          </a:solidFill>
          <a:latin typeface="Calibri"/>
          <a:ea typeface="+mn-ea"/>
          <a:cs typeface="+mn-cs"/>
        </a:defRPr>
      </a:lvl2pPr>
      <a:lvl3pPr marL="311143" indent="-311143" algn="l" defTabSz="609585" rtl="0" eaLnBrk="1" latinLnBrk="0" hangingPunct="1">
        <a:lnSpc>
          <a:spcPts val="2400"/>
        </a:lnSpc>
        <a:spcBef>
          <a:spcPts val="0"/>
        </a:spcBef>
        <a:buFont typeface="Arial"/>
        <a:buChar char="•"/>
        <a:tabLst/>
        <a:defRPr sz="2133" kern="1200" spc="-27">
          <a:solidFill>
            <a:schemeClr val="bg1"/>
          </a:solidFill>
          <a:latin typeface="+mn-lt"/>
          <a:ea typeface="+mn-ea"/>
          <a:cs typeface="+mn-cs"/>
        </a:defRPr>
      </a:lvl3pPr>
      <a:lvl4pPr marL="630751" indent="-304792" algn="l" defTabSz="721766" rtl="0" eaLnBrk="1" latinLnBrk="0" hangingPunct="1">
        <a:lnSpc>
          <a:spcPts val="2400"/>
        </a:lnSpc>
        <a:spcBef>
          <a:spcPts val="0"/>
        </a:spcBef>
        <a:buFont typeface="Arial"/>
        <a:buChar char="–"/>
        <a:tabLst/>
        <a:defRPr sz="2133" kern="1200" spc="-27">
          <a:solidFill>
            <a:schemeClr val="bg1"/>
          </a:solidFill>
          <a:latin typeface="+mn-lt"/>
          <a:ea typeface="+mn-ea"/>
          <a:cs typeface="+mn-cs"/>
        </a:defRPr>
      </a:lvl4pPr>
      <a:lvl5pPr marL="0" indent="0" algn="l" defTabSz="609585" rtl="0" eaLnBrk="1" latinLnBrk="0" hangingPunct="1">
        <a:lnSpc>
          <a:spcPts val="2400"/>
        </a:lnSpc>
        <a:spcBef>
          <a:spcPts val="0"/>
        </a:spcBef>
        <a:buFont typeface="Arial"/>
        <a:buNone/>
        <a:defRPr sz="2133" kern="1200" spc="-27">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6127669"/>
            <a:ext cx="12192000" cy="730331"/>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2" name="Title Placeholder 1"/>
          <p:cNvSpPr>
            <a:spLocks noGrp="1"/>
          </p:cNvSpPr>
          <p:nvPr>
            <p:ph type="title"/>
          </p:nvPr>
        </p:nvSpPr>
        <p:spPr>
          <a:xfrm>
            <a:off x="517390" y="435893"/>
            <a:ext cx="9420039" cy="1238249"/>
          </a:xfrm>
          <a:prstGeom prst="rect">
            <a:avLst/>
          </a:prstGeom>
        </p:spPr>
        <p:txBody>
          <a:bodyPr vert="horz" wrap="square" lIns="0" tIns="0" rIns="0" bIns="0" rtlCol="0" anchor="t">
            <a:noAutofit/>
          </a:bodyPr>
          <a:lstStyle/>
          <a:p>
            <a:r>
              <a:rPr lang="en-US"/>
              <a:t>Click to edit Master title style</a:t>
            </a:r>
            <a:endParaRPr lang="en-GB" dirty="0"/>
          </a:p>
        </p:txBody>
      </p:sp>
      <p:sp>
        <p:nvSpPr>
          <p:cNvPr id="3" name="Text Placeholder 2"/>
          <p:cNvSpPr>
            <a:spLocks noGrp="1"/>
          </p:cNvSpPr>
          <p:nvPr>
            <p:ph type="body" idx="1"/>
          </p:nvPr>
        </p:nvSpPr>
        <p:spPr>
          <a:xfrm>
            <a:off x="500626" y="1675646"/>
            <a:ext cx="9441997" cy="40831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7" name="Picture 6" descr="mba.emf"/>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57468" y="508717"/>
            <a:ext cx="618067" cy="221412"/>
          </a:xfrm>
          <a:prstGeom prst="rect">
            <a:avLst/>
          </a:prstGeom>
        </p:spPr>
      </p:pic>
      <p:sp>
        <p:nvSpPr>
          <p:cNvPr id="9" name="Rectangle 8"/>
          <p:cNvSpPr/>
          <p:nvPr/>
        </p:nvSpPr>
        <p:spPr>
          <a:xfrm>
            <a:off x="517389" y="6560021"/>
            <a:ext cx="2529587" cy="123111"/>
          </a:xfrm>
          <a:prstGeom prst="rect">
            <a:avLst/>
          </a:prstGeom>
        </p:spPr>
        <p:txBody>
          <a:bodyPr wrap="square" lIns="0" tIns="0" rIns="0" bIns="0" anchor="ctr">
            <a:spAutoFit/>
          </a:bodyPr>
          <a:lstStyle/>
          <a:p>
            <a:pPr rtl="0"/>
            <a:r>
              <a:rPr lang="en-GB" sz="800" b="0" i="0" u="none" strike="noStrike" kern="1200" baseline="0" dirty="0">
                <a:solidFill>
                  <a:schemeClr val="tx1"/>
                </a:solidFill>
                <a:latin typeface="Calibri"/>
                <a:ea typeface="+mn-ea"/>
                <a:cs typeface="Calibri"/>
              </a:rPr>
              <a:t>©British Medical Association</a:t>
            </a:r>
          </a:p>
        </p:txBody>
      </p:sp>
      <p:sp>
        <p:nvSpPr>
          <p:cNvPr id="4" name="Slide Number Placeholder 3"/>
          <p:cNvSpPr>
            <a:spLocks noGrp="1"/>
          </p:cNvSpPr>
          <p:nvPr>
            <p:ph type="sldNum" sz="quarter" idx="4"/>
          </p:nvPr>
        </p:nvSpPr>
        <p:spPr>
          <a:xfrm>
            <a:off x="11057468" y="6379127"/>
            <a:ext cx="341485" cy="164148"/>
          </a:xfrm>
          <a:prstGeom prst="rect">
            <a:avLst/>
          </a:prstGeom>
        </p:spPr>
        <p:txBody>
          <a:bodyPr vert="horz" wrap="square" lIns="0" tIns="0" rIns="0" bIns="0" rtlCol="0" anchor="ctr">
            <a:spAutoFit/>
          </a:bodyPr>
          <a:lstStyle>
            <a:lvl1pPr marL="0" algn="l" defTabSz="609585" rtl="0" eaLnBrk="1" latinLnBrk="0" hangingPunct="1">
              <a:defRPr lang="en-GB" sz="1067" b="0" i="0" u="none" strike="noStrike" kern="1200" baseline="0" smtClean="0">
                <a:solidFill>
                  <a:schemeClr val="tx1"/>
                </a:solidFill>
                <a:latin typeface="Calibri"/>
                <a:ea typeface="+mn-ea"/>
                <a:cs typeface="Calibri"/>
              </a:defRPr>
            </a:lvl1pPr>
          </a:lstStyle>
          <a:p>
            <a:fld id="{E4E00EF0-048C-114D-ADD5-1D5ACA69D45F}" type="slidenum">
              <a:rPr lang="en-GB" smtClean="0"/>
              <a:pPr/>
              <a:t>‹#›</a:t>
            </a:fld>
            <a:endParaRPr lang="en-GB" dirty="0"/>
          </a:p>
        </p:txBody>
      </p:sp>
      <p:sp>
        <p:nvSpPr>
          <p:cNvPr id="6" name="Date Placeholder 5"/>
          <p:cNvSpPr>
            <a:spLocks noGrp="1"/>
          </p:cNvSpPr>
          <p:nvPr>
            <p:ph type="dt" sz="half" idx="2"/>
          </p:nvPr>
        </p:nvSpPr>
        <p:spPr>
          <a:xfrm>
            <a:off x="517390" y="6375667"/>
            <a:ext cx="3859345" cy="164148"/>
          </a:xfrm>
          <a:prstGeom prst="rect">
            <a:avLst/>
          </a:prstGeom>
        </p:spPr>
        <p:txBody>
          <a:bodyPr wrap="square" lIns="0" tIns="0" rIns="0" bIns="0" anchor="ctr">
            <a:spAutoFit/>
          </a:bodyPr>
          <a:lstStyle>
            <a:lvl1pPr>
              <a:defRPr lang="en-US" sz="1067" b="0" i="0" u="none" strike="noStrike" baseline="0" smtClean="0">
                <a:latin typeface="Calibri"/>
                <a:cs typeface="Calibri"/>
              </a:defRPr>
            </a:lvl1pPr>
          </a:lstStyle>
          <a:p>
            <a:fld id="{677479CD-D821-734C-82AB-22C660C38FD4}" type="datetime3">
              <a:rPr lang="en-GB" smtClean="0"/>
              <a:t>13 February, 2020</a:t>
            </a:fld>
            <a:endParaRPr lang="en-US" dirty="0"/>
          </a:p>
        </p:txBody>
      </p:sp>
    </p:spTree>
    <p:extLst>
      <p:ext uri="{BB962C8B-B14F-4D97-AF65-F5344CB8AC3E}">
        <p14:creationId xmlns:p14="http://schemas.microsoft.com/office/powerpoint/2010/main" val="379365887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p:txStyles>
    <p:titleStyle>
      <a:lvl1pPr algn="l" defTabSz="609585" rtl="0" eaLnBrk="1" latinLnBrk="0" hangingPunct="1">
        <a:lnSpc>
          <a:spcPts val="4533"/>
        </a:lnSpc>
        <a:spcBef>
          <a:spcPct val="0"/>
        </a:spcBef>
        <a:buNone/>
        <a:defRPr sz="4267" kern="1200" spc="-67">
          <a:solidFill>
            <a:schemeClr val="tx1"/>
          </a:solidFill>
          <a:latin typeface="Calibri Light"/>
          <a:ea typeface="+mj-ea"/>
          <a:cs typeface="+mj-cs"/>
        </a:defRPr>
      </a:lvl1pPr>
    </p:titleStyle>
    <p:bodyStyle>
      <a:lvl1pPr marL="0" indent="0" algn="l" defTabSz="609585" rtl="0" eaLnBrk="1" latinLnBrk="0" hangingPunct="1">
        <a:lnSpc>
          <a:spcPct val="80000"/>
        </a:lnSpc>
        <a:spcBef>
          <a:spcPts val="0"/>
        </a:spcBef>
        <a:spcAft>
          <a:spcPts val="800"/>
        </a:spcAft>
        <a:buFont typeface="Arial"/>
        <a:buNone/>
        <a:defRPr sz="3200" kern="1200" spc="-27">
          <a:solidFill>
            <a:schemeClr val="tx1"/>
          </a:solidFill>
          <a:latin typeface="Calibri"/>
          <a:ea typeface="+mn-ea"/>
          <a:cs typeface="Calibri"/>
        </a:defRPr>
      </a:lvl1pPr>
      <a:lvl2pPr marL="0" indent="0" algn="l" defTabSz="609585" rtl="0" eaLnBrk="1" latinLnBrk="0" hangingPunct="1">
        <a:lnSpc>
          <a:spcPct val="80000"/>
        </a:lnSpc>
        <a:spcBef>
          <a:spcPts val="0"/>
        </a:spcBef>
        <a:spcAft>
          <a:spcPts val="800"/>
        </a:spcAft>
        <a:buFont typeface="Arial"/>
        <a:buNone/>
        <a:defRPr sz="3200" kern="1200" spc="-27">
          <a:solidFill>
            <a:schemeClr val="tx2"/>
          </a:solidFill>
          <a:latin typeface="Calibri"/>
          <a:ea typeface="+mn-ea"/>
          <a:cs typeface="Calibri"/>
        </a:defRPr>
      </a:lvl2pPr>
      <a:lvl3pPr marL="311143" indent="-311143" algn="l" defTabSz="609585" rtl="0" eaLnBrk="1" latinLnBrk="0" hangingPunct="1">
        <a:lnSpc>
          <a:spcPct val="80000"/>
        </a:lnSpc>
        <a:spcBef>
          <a:spcPts val="0"/>
        </a:spcBef>
        <a:spcAft>
          <a:spcPts val="800"/>
        </a:spcAft>
        <a:buFont typeface="Lucida Grande"/>
        <a:buChar char="–"/>
        <a:tabLst/>
        <a:defRPr sz="2667" kern="1200" spc="-27">
          <a:solidFill>
            <a:schemeClr val="tx2"/>
          </a:solidFill>
          <a:latin typeface="Calibri"/>
          <a:ea typeface="+mn-ea"/>
          <a:cs typeface="Calibri"/>
        </a:defRPr>
      </a:lvl3pPr>
      <a:lvl4pPr marL="630751" indent="-304792" algn="l" defTabSz="721766" rtl="0" eaLnBrk="1" latinLnBrk="0" hangingPunct="1">
        <a:lnSpc>
          <a:spcPct val="80000"/>
        </a:lnSpc>
        <a:spcBef>
          <a:spcPts val="0"/>
        </a:spcBef>
        <a:spcAft>
          <a:spcPts val="800"/>
        </a:spcAft>
        <a:buFont typeface="Lucida Grande"/>
        <a:buChar char="–"/>
        <a:tabLst/>
        <a:defRPr sz="2667" kern="1200" spc="-27">
          <a:solidFill>
            <a:schemeClr val="tx2"/>
          </a:solidFill>
          <a:latin typeface="Calibri"/>
          <a:ea typeface="+mn-ea"/>
          <a:cs typeface="Calibri"/>
        </a:defRPr>
      </a:lvl4pPr>
      <a:lvl5pPr marL="922844" indent="-306910" algn="l" defTabSz="609585" rtl="0" eaLnBrk="1" latinLnBrk="0" hangingPunct="1">
        <a:lnSpc>
          <a:spcPct val="80000"/>
        </a:lnSpc>
        <a:spcBef>
          <a:spcPts val="0"/>
        </a:spcBef>
        <a:spcAft>
          <a:spcPts val="800"/>
        </a:spcAft>
        <a:buFont typeface="Lucida Grande"/>
        <a:buChar char="–"/>
        <a:defRPr sz="2667" kern="1200" spc="-27">
          <a:solidFill>
            <a:schemeClr val="tx2"/>
          </a:solidFill>
          <a:latin typeface="Calibri"/>
          <a:ea typeface="+mn-ea"/>
          <a:cs typeface="Calibri"/>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1188000"/>
          </a:xfrm>
          <a:prstGeom prst="rect">
            <a:avLst/>
          </a:prstGeom>
          <a:solidFill>
            <a:srgbClr val="008A3E"/>
          </a:solidFill>
        </p:spPr>
        <p:txBody>
          <a:bodyPr vert="horz" lIns="360000" tIns="144000" rIns="360000" bIns="14400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80000" y="1548000"/>
            <a:ext cx="11280629" cy="44930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800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charset="0"/>
                <a:ea typeface="Arial" charset="0"/>
                <a:cs typeface="Arial" charset="0"/>
              </a:defRPr>
            </a:lvl1pPr>
          </a:lstStyle>
          <a:p>
            <a:fld id="{55FC3953-E91D-4290-AA8D-490B79784D92}" type="datetimeFigureOut">
              <a:rPr lang="en-GB" smtClean="0"/>
              <a:pPr/>
              <a:t>13/02/2020</a:t>
            </a:fld>
            <a:endParaRPr lang="en-GB"/>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charset="0"/>
                <a:ea typeface="Arial" charset="0"/>
                <a:cs typeface="Arial" charset="0"/>
              </a:defRPr>
            </a:lvl1pPr>
          </a:lstStyle>
          <a:p>
            <a:endParaRPr lang="en-GB"/>
          </a:p>
        </p:txBody>
      </p:sp>
      <p:sp>
        <p:nvSpPr>
          <p:cNvPr id="6" name="Slide Number Placeholder 5"/>
          <p:cNvSpPr>
            <a:spLocks noGrp="1"/>
          </p:cNvSpPr>
          <p:nvPr>
            <p:ph type="sldNum" sz="quarter" idx="4"/>
          </p:nvPr>
        </p:nvSpPr>
        <p:spPr>
          <a:xfrm>
            <a:off x="8915829"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charset="0"/>
                <a:ea typeface="Arial" charset="0"/>
                <a:cs typeface="Arial" charset="0"/>
              </a:defRPr>
            </a:lvl1pPr>
          </a:lstStyle>
          <a:p>
            <a:fld id="{2D1A7649-E118-41D5-A9A5-EB41E54246EF}" type="slidenum">
              <a:rPr lang="en-GB" smtClean="0"/>
              <a:pPr/>
              <a:t>‹#›</a:t>
            </a:fld>
            <a:endParaRPr lang="en-GB"/>
          </a:p>
        </p:txBody>
      </p:sp>
      <p:pic>
        <p:nvPicPr>
          <p:cNvPr id="7" name="Picture 6">
            <a:extLst>
              <a:ext uri="{FF2B5EF4-FFF2-40B4-BE49-F238E27FC236}">
                <a16:creationId xmlns:a16="http://schemas.microsoft.com/office/drawing/2014/main" id="{AF657964-D816-BA44-B79A-C6E8C42C86ED}"/>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9373321" y="404665"/>
            <a:ext cx="2387316" cy="361107"/>
          </a:xfrm>
          <a:prstGeom prst="rect">
            <a:avLst/>
          </a:prstGeom>
        </p:spPr>
      </p:pic>
    </p:spTree>
    <p:extLst>
      <p:ext uri="{BB962C8B-B14F-4D97-AF65-F5344CB8AC3E}">
        <p14:creationId xmlns:p14="http://schemas.microsoft.com/office/powerpoint/2010/main" val="422652590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139" rtl="0" eaLnBrk="1" latinLnBrk="0" hangingPunct="1">
        <a:spcBef>
          <a:spcPct val="0"/>
        </a:spcBef>
        <a:buNone/>
        <a:defRPr sz="4267" b="1" kern="1200">
          <a:solidFill>
            <a:schemeClr val="bg1"/>
          </a:solidFill>
          <a:latin typeface="Arial" charset="0"/>
          <a:ea typeface="Arial" charset="0"/>
          <a:cs typeface="Arial" charset="0"/>
        </a:defRPr>
      </a:lvl1pPr>
    </p:titleStyle>
    <p:bodyStyle>
      <a:lvl1pPr marL="457177" indent="-457177" algn="l" defTabSz="1219139" rtl="0" eaLnBrk="1" latinLnBrk="0" hangingPunct="1">
        <a:spcBef>
          <a:spcPct val="20000"/>
        </a:spcBef>
        <a:buClr>
          <a:srgbClr val="008A3E"/>
        </a:buClr>
        <a:buSzPct val="100000"/>
        <a:buFont typeface="Wingdings" charset="2"/>
        <a:buChar char="§"/>
        <a:defRPr sz="3200" kern="1200">
          <a:solidFill>
            <a:schemeClr val="tx1"/>
          </a:solidFill>
          <a:latin typeface="Arial" charset="0"/>
          <a:ea typeface="Arial" charset="0"/>
          <a:cs typeface="Arial" charset="0"/>
        </a:defRPr>
      </a:lvl1pPr>
      <a:lvl2pPr marL="990551" indent="-380982" algn="l" defTabSz="1219139" rtl="0" eaLnBrk="1" latinLnBrk="0" hangingPunct="1">
        <a:spcBef>
          <a:spcPct val="20000"/>
        </a:spcBef>
        <a:buFont typeface="Arial" panose="020B0604020202020204" pitchFamily="34" charset="0"/>
        <a:buChar char="–"/>
        <a:defRPr sz="3200" kern="1200">
          <a:solidFill>
            <a:schemeClr val="tx1"/>
          </a:solidFill>
          <a:latin typeface="Arial" charset="0"/>
          <a:ea typeface="Arial" charset="0"/>
          <a:cs typeface="Arial" charset="0"/>
        </a:defRPr>
      </a:lvl2pPr>
      <a:lvl3pPr marL="1523923" indent="-304784" algn="l" defTabSz="1219139" rtl="0" eaLnBrk="1" latinLnBrk="0" hangingPunct="1">
        <a:spcBef>
          <a:spcPct val="20000"/>
        </a:spcBef>
        <a:buClr>
          <a:srgbClr val="008A3E"/>
        </a:buClr>
        <a:buFont typeface="Wingdings" charset="2"/>
        <a:buChar char="§"/>
        <a:defRPr sz="3200" kern="1200">
          <a:solidFill>
            <a:schemeClr val="tx1"/>
          </a:solidFill>
          <a:latin typeface="Arial" charset="0"/>
          <a:ea typeface="Arial" charset="0"/>
          <a:cs typeface="Arial" charset="0"/>
        </a:defRPr>
      </a:lvl3pPr>
      <a:lvl4pPr marL="2133493" indent="-304784" algn="l" defTabSz="1219139" rtl="0" eaLnBrk="1" latinLnBrk="0" hangingPunct="1">
        <a:spcBef>
          <a:spcPct val="20000"/>
        </a:spcBef>
        <a:buFont typeface="Arial" panose="020B0604020202020204" pitchFamily="34" charset="0"/>
        <a:buChar char="–"/>
        <a:defRPr sz="2400" kern="1200">
          <a:solidFill>
            <a:schemeClr val="tx1"/>
          </a:solidFill>
          <a:latin typeface="Arial" charset="0"/>
          <a:ea typeface="Arial" charset="0"/>
          <a:cs typeface="Arial" charset="0"/>
        </a:defRPr>
      </a:lvl4pPr>
      <a:lvl5pPr marL="2743063" indent="-304784" algn="l" defTabSz="1219139" rtl="0" eaLnBrk="1" latinLnBrk="0" hangingPunct="1">
        <a:spcBef>
          <a:spcPct val="20000"/>
        </a:spcBef>
        <a:buFont typeface="Arial" panose="020B0604020202020204" pitchFamily="34" charset="0"/>
        <a:buChar char="»"/>
        <a:defRPr sz="2133" kern="1200">
          <a:solidFill>
            <a:schemeClr val="tx1"/>
          </a:solidFill>
          <a:latin typeface="Arial" charset="0"/>
          <a:ea typeface="Arial" charset="0"/>
          <a:cs typeface="Arial" charset="0"/>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AFCFB-DAC7-4C2A-BBA1-CD832F8710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263C63-FAF7-441F-AFA5-5E5B6BBEDF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B29D5D-4160-42AC-917E-BBC7D4A6E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B62E0-ADA3-4F4E-862B-FA9B1F9ED03B}" type="datetimeFigureOut">
              <a:rPr lang="en-GB" smtClean="0"/>
              <a:t>13/02/2020</a:t>
            </a:fld>
            <a:endParaRPr lang="en-GB"/>
          </a:p>
        </p:txBody>
      </p:sp>
      <p:sp>
        <p:nvSpPr>
          <p:cNvPr id="5" name="Footer Placeholder 4">
            <a:extLst>
              <a:ext uri="{FF2B5EF4-FFF2-40B4-BE49-F238E27FC236}">
                <a16:creationId xmlns:a16="http://schemas.microsoft.com/office/drawing/2014/main" id="{C8566A56-39DF-4CF9-AFC6-4E38428164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CD7B67C-CC7B-4586-8EE4-61690F0BD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50CC9-F6B5-4E2A-85C7-AA1B4092ED66}" type="slidenum">
              <a:rPr lang="en-GB" smtClean="0"/>
              <a:t>‹#›</a:t>
            </a:fld>
            <a:endParaRPr lang="en-GB"/>
          </a:p>
        </p:txBody>
      </p:sp>
    </p:spTree>
    <p:extLst>
      <p:ext uri="{BB962C8B-B14F-4D97-AF65-F5344CB8AC3E}">
        <p14:creationId xmlns:p14="http://schemas.microsoft.com/office/powerpoint/2010/main" val="34265611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FF252-D2EE-49C8-B7C6-9D5A9E6DF610}" type="datetimeFigureOut">
              <a:rPr lang="en-GB" smtClean="0"/>
              <a:t>13/02/2020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25E10-2F31-407C-96F9-06472F47E392}" type="slidenum">
              <a:rPr lang="en-GB" smtClean="0"/>
              <a:t>‹#›</a:t>
            </a:fld>
            <a:endParaRPr lang="en-GB"/>
          </a:p>
        </p:txBody>
      </p:sp>
    </p:spTree>
    <p:extLst>
      <p:ext uri="{BB962C8B-B14F-4D97-AF65-F5344CB8AC3E}">
        <p14:creationId xmlns:p14="http://schemas.microsoft.com/office/powerpoint/2010/main" val="405731257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32.xml"/><Relationship Id="rId4" Type="http://schemas.openxmlformats.org/officeDocument/2006/relationships/image" Target="../media/image49.emf"/></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2.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3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60.jpe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3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72.tmp"/><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58.xml"/><Relationship Id="rId6" Type="http://schemas.microsoft.com/office/2007/relationships/hdphoto" Target="../media/hdphoto2.wdp"/><Relationship Id="rId5" Type="http://schemas.openxmlformats.org/officeDocument/2006/relationships/image" Target="../media/image79.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7.xml"/><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2.png"/><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47.xml"/><Relationship Id="rId5" Type="http://schemas.openxmlformats.org/officeDocument/2006/relationships/image" Target="../media/image86.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47.xml"/><Relationship Id="rId4" Type="http://schemas.microsoft.com/office/2007/relationships/hdphoto" Target="../media/hdphoto6.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47.xml"/><Relationship Id="rId4" Type="http://schemas.microsoft.com/office/2007/relationships/hdphoto" Target="../media/hdphoto7.wdp"/></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7.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79" y="2061504"/>
            <a:ext cx="10441669"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Professor Mike Griffin OBE</a:t>
            </a:r>
          </a:p>
          <a:p>
            <a:pPr fontAlgn="auto">
              <a:spcBef>
                <a:spcPct val="50000"/>
              </a:spcBef>
              <a:spcAft>
                <a:spcPts val="0"/>
              </a:spcAft>
              <a:buClr>
                <a:schemeClr val="tx2">
                  <a:lumMod val="75000"/>
                  <a:lumOff val="25000"/>
                </a:schemeClr>
              </a:buClr>
              <a:defRPr/>
            </a:pPr>
            <a:r>
              <a:rPr lang="en-GB" sz="3600" dirty="0" smtClean="0">
                <a:solidFill>
                  <a:schemeClr val="tx2">
                    <a:lumMod val="75000"/>
                  </a:schemeClr>
                </a:solidFill>
                <a:ea typeface="ＭＳ Ｐゴシック" charset="-128"/>
              </a:rPr>
              <a:t>President, the Royal College of Surgeons of Edinburgh</a:t>
            </a:r>
          </a:p>
        </p:txBody>
      </p:sp>
      <p:sp>
        <p:nvSpPr>
          <p:cNvPr id="4" name="Title 1"/>
          <p:cNvSpPr txBox="1">
            <a:spLocks/>
          </p:cNvSpPr>
          <p:nvPr/>
        </p:nvSpPr>
        <p:spPr>
          <a:xfrm>
            <a:off x="575197" y="310341"/>
            <a:ext cx="10617200"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Welcome</a:t>
            </a:r>
            <a:endParaRPr lang="en-GB" sz="4800" b="1" dirty="0">
              <a:solidFill>
                <a:schemeClr val="tx2">
                  <a:lumMod val="75000"/>
                </a:schemeClr>
              </a:solidFill>
              <a:ea typeface="ＭＳ Ｐゴシック" charset="-128"/>
            </a:endParaRPr>
          </a:p>
        </p:txBody>
      </p:sp>
      <p:pic>
        <p:nvPicPr>
          <p:cNvPr id="5"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024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6D6B-560C-42D4-B974-E8E2970AB5AB}"/>
              </a:ext>
            </a:extLst>
          </p:cNvPr>
          <p:cNvSpPr>
            <a:spLocks noGrp="1"/>
          </p:cNvSpPr>
          <p:nvPr>
            <p:ph type="title"/>
          </p:nvPr>
        </p:nvSpPr>
        <p:spPr>
          <a:xfrm>
            <a:off x="6387829" y="184585"/>
            <a:ext cx="6108188" cy="1188000"/>
          </a:xfrm>
        </p:spPr>
        <p:txBody>
          <a:bodyPr>
            <a:normAutofit/>
          </a:bodyPr>
          <a:lstStyle/>
          <a:p>
            <a:r>
              <a:rPr lang="en-GB" sz="3200">
                <a:latin typeface="Arial"/>
                <a:cs typeface="Arial"/>
              </a:rPr>
              <a:t>Get the culture right first</a:t>
            </a:r>
            <a:endParaRPr lang="en-GB" sz="3200"/>
          </a:p>
        </p:txBody>
      </p:sp>
      <p:pic>
        <p:nvPicPr>
          <p:cNvPr id="6" name="Content Placeholder 5">
            <a:extLst>
              <a:ext uri="{FF2B5EF4-FFF2-40B4-BE49-F238E27FC236}">
                <a16:creationId xmlns:a16="http://schemas.microsoft.com/office/drawing/2014/main" id="{242C8708-B2D1-40D0-BDE6-45B5EA5D85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6468" y="1256817"/>
            <a:ext cx="11585208" cy="5601183"/>
          </a:xfrm>
        </p:spPr>
      </p:pic>
    </p:spTree>
    <p:extLst>
      <p:ext uri="{BB962C8B-B14F-4D97-AF65-F5344CB8AC3E}">
        <p14:creationId xmlns:p14="http://schemas.microsoft.com/office/powerpoint/2010/main" val="420170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10800000">
                                      <p:cBhvr>
                                        <p:cTn id="6" dur="2000" fill="hold"/>
                                        <p:tgtEl>
                                          <p:spTgt spid="6"/>
                                        </p:tgtEl>
                                        <p:attrNameLst>
                                          <p:attrName>r</p:attrName>
                                        </p:attrNameLst>
                                      </p:cBhvr>
                                    </p:animRot>
                                  </p:childTnLst>
                                </p:cTn>
                              </p:par>
                            </p:childTnLst>
                          </p:cTn>
                        </p:par>
                        <p:par>
                          <p:cTn id="7" fill="hold">
                            <p:stCondLst>
                              <p:cond delay="2000"/>
                            </p:stCondLst>
                            <p:childTnLst>
                              <p:par>
                                <p:cTn id="8" presetID="32" presetClass="emph" presetSubtype="0" repeatCount="2000" fill="hold" nodeType="after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childTnLst>
                          </p:cTn>
                        </p:par>
                        <p:par>
                          <p:cTn id="14" fill="hold">
                            <p:stCondLst>
                              <p:cond delay="8000"/>
                            </p:stCondLst>
                            <p:childTnLst>
                              <p:par>
                                <p:cTn id="15" presetID="8" presetClass="emph" presetSubtype="0" fill="hold" nodeType="afterEffect">
                                  <p:stCondLst>
                                    <p:cond delay="0"/>
                                  </p:stCondLst>
                                  <p:childTnLst>
                                    <p:animRot by="10800000">
                                      <p:cBhvr>
                                        <p:cTn id="1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6D6B-560C-42D4-B974-E8E2970AB5AB}"/>
              </a:ext>
            </a:extLst>
          </p:cNvPr>
          <p:cNvSpPr>
            <a:spLocks noGrp="1"/>
          </p:cNvSpPr>
          <p:nvPr>
            <p:ph type="title"/>
          </p:nvPr>
        </p:nvSpPr>
        <p:spPr>
          <a:xfrm>
            <a:off x="7944255" y="165131"/>
            <a:ext cx="4545277" cy="1188000"/>
          </a:xfrm>
        </p:spPr>
        <p:txBody>
          <a:bodyPr>
            <a:normAutofit/>
          </a:bodyPr>
          <a:lstStyle/>
          <a:p>
            <a:r>
              <a:rPr lang="en-GB" sz="3200">
                <a:latin typeface="Arial"/>
                <a:cs typeface="Arial"/>
              </a:rPr>
              <a:t>Rhetoric vs reality</a:t>
            </a:r>
            <a:endParaRPr lang="en-GB" sz="3200"/>
          </a:p>
        </p:txBody>
      </p:sp>
      <p:sp>
        <p:nvSpPr>
          <p:cNvPr id="3" name="Content Placeholder 2">
            <a:extLst>
              <a:ext uri="{FF2B5EF4-FFF2-40B4-BE49-F238E27FC236}">
                <a16:creationId xmlns:a16="http://schemas.microsoft.com/office/drawing/2014/main" id="{17624C2A-0990-4B36-99DD-A6A8ED499778}"/>
              </a:ext>
            </a:extLst>
          </p:cNvPr>
          <p:cNvSpPr>
            <a:spLocks noGrp="1"/>
          </p:cNvSpPr>
          <p:nvPr>
            <p:ph idx="1"/>
          </p:nvPr>
        </p:nvSpPr>
        <p:spPr/>
        <p:txBody>
          <a:bodyPr vert="horz" lIns="0" tIns="0" rIns="0" bIns="0" rtlCol="0" anchor="t">
            <a:normAutofit/>
          </a:bodyPr>
          <a:lstStyle/>
          <a:p>
            <a:pPr marL="456342" indent="-456342"/>
            <a:endParaRPr lang="en-GB"/>
          </a:p>
          <a:p>
            <a:pPr marL="0" indent="0">
              <a:buNone/>
            </a:pPr>
            <a:endParaRPr lang="en-GB">
              <a:solidFill>
                <a:srgbClr val="000000"/>
              </a:solidFill>
              <a:cs typeface="Arial"/>
            </a:endParaRPr>
          </a:p>
        </p:txBody>
      </p:sp>
    </p:spTree>
    <p:extLst>
      <p:ext uri="{BB962C8B-B14F-4D97-AF65-F5344CB8AC3E}">
        <p14:creationId xmlns:p14="http://schemas.microsoft.com/office/powerpoint/2010/main" val="257217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2D83-2494-CE4C-8CA2-7444F1A202A3}"/>
              </a:ext>
            </a:extLst>
          </p:cNvPr>
          <p:cNvSpPr>
            <a:spLocks noGrp="1"/>
          </p:cNvSpPr>
          <p:nvPr>
            <p:ph type="title"/>
          </p:nvPr>
        </p:nvSpPr>
        <p:spPr/>
        <p:txBody>
          <a:bodyPr>
            <a:normAutofit/>
          </a:bodyPr>
          <a:lstStyle/>
          <a:p>
            <a:r>
              <a:rPr lang="en-US" sz="3200"/>
              <a:t>	</a:t>
            </a:r>
            <a:endParaRPr lang="en-US" sz="2667"/>
          </a:p>
        </p:txBody>
      </p:sp>
      <p:pic>
        <p:nvPicPr>
          <p:cNvPr id="1027" name="Picture 3" descr="P:\Gosport War Memorial crop.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7002" y="1529484"/>
            <a:ext cx="2483095" cy="20909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Mid Staff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1636" y="1529485"/>
            <a:ext cx="2308533" cy="20909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8EB2226-5F72-44DD-9E60-6CA77FA43209}"/>
              </a:ext>
            </a:extLst>
          </p:cNvPr>
          <p:cNvSpPr txBox="1">
            <a:spLocks/>
          </p:cNvSpPr>
          <p:nvPr/>
        </p:nvSpPr>
        <p:spPr>
          <a:xfrm>
            <a:off x="6958518" y="159395"/>
            <a:ext cx="5402375" cy="1188000"/>
          </a:xfrm>
          <a:prstGeom prst="rect">
            <a:avLst/>
          </a:prstGeom>
          <a:noFill/>
        </p:spPr>
        <p:txBody>
          <a:bodyPr vert="horz" lIns="480000" tIns="192000" rIns="480000" bIns="192000" rtlCol="0" anchor="ctr">
            <a:normAutofit/>
          </a:bodyPr>
          <a:lstStyle>
            <a:lvl1pPr algn="l" defTabSz="914377" rtl="0" eaLnBrk="1" latinLnBrk="0" hangingPunct="1">
              <a:spcBef>
                <a:spcPct val="0"/>
              </a:spcBef>
              <a:buNone/>
              <a:defRPr sz="3200" b="1" kern="1200">
                <a:solidFill>
                  <a:schemeClr val="bg1"/>
                </a:solidFill>
                <a:latin typeface="Arial" charset="0"/>
                <a:ea typeface="Arial" charset="0"/>
                <a:cs typeface="Arial" charset="0"/>
              </a:defRPr>
            </a:lvl1pPr>
          </a:lstStyle>
          <a:p>
            <a:pPr defTabSz="1219139"/>
            <a:r>
              <a:rPr lang="en-GB">
                <a:solidFill>
                  <a:srgbClr val="FFFFFF"/>
                </a:solidFill>
                <a:latin typeface="Arial"/>
                <a:cs typeface="Arial"/>
              </a:rPr>
              <a:t>Why do we need this?</a:t>
            </a:r>
            <a:endParaRPr lang="en-GB">
              <a:solidFill>
                <a:srgbClr val="FFFFFF"/>
              </a:solidFill>
            </a:endParaRPr>
          </a:p>
        </p:txBody>
      </p:sp>
      <p:pic>
        <p:nvPicPr>
          <p:cNvPr id="5" name="Picture 6" descr="A green sign with white text&#10;&#10;Description generated with very high confidence">
            <a:extLst>
              <a:ext uri="{FF2B5EF4-FFF2-40B4-BE49-F238E27FC236}">
                <a16:creationId xmlns:a16="http://schemas.microsoft.com/office/drawing/2014/main" id="{1BE7EAD1-E350-4803-934A-309726A4ACB4}"/>
              </a:ext>
            </a:extLst>
          </p:cNvPr>
          <p:cNvPicPr>
            <a:picLocks noChangeAspect="1"/>
          </p:cNvPicPr>
          <p:nvPr/>
        </p:nvPicPr>
        <p:blipFill>
          <a:blip r:embed="rId5"/>
          <a:stretch>
            <a:fillRect/>
          </a:stretch>
        </p:blipFill>
        <p:spPr>
          <a:xfrm>
            <a:off x="8691716" y="1578077"/>
            <a:ext cx="2748117" cy="2091815"/>
          </a:xfrm>
          <a:prstGeom prst="rect">
            <a:avLst/>
          </a:prstGeom>
        </p:spPr>
      </p:pic>
      <p:pic>
        <p:nvPicPr>
          <p:cNvPr id="8" name="Picture 8" descr="A store in a brick building&#10;&#10;Description generated with very high confidence">
            <a:extLst>
              <a:ext uri="{FF2B5EF4-FFF2-40B4-BE49-F238E27FC236}">
                <a16:creationId xmlns:a16="http://schemas.microsoft.com/office/drawing/2014/main" id="{BFBA93DE-2B39-48FC-9076-0C3F95B98234}"/>
              </a:ext>
            </a:extLst>
          </p:cNvPr>
          <p:cNvPicPr>
            <a:picLocks noChangeAspect="1"/>
          </p:cNvPicPr>
          <p:nvPr/>
        </p:nvPicPr>
        <p:blipFill>
          <a:blip r:embed="rId6"/>
          <a:stretch>
            <a:fillRect/>
          </a:stretch>
        </p:blipFill>
        <p:spPr>
          <a:xfrm>
            <a:off x="946261" y="4400370"/>
            <a:ext cx="2996243" cy="2027033"/>
          </a:xfrm>
          <a:prstGeom prst="rect">
            <a:avLst/>
          </a:prstGeom>
        </p:spPr>
      </p:pic>
      <p:pic>
        <p:nvPicPr>
          <p:cNvPr id="10" name="Picture 8" descr="A close up of a brick building&#10;&#10;Description generated with very high confidence">
            <a:extLst>
              <a:ext uri="{FF2B5EF4-FFF2-40B4-BE49-F238E27FC236}">
                <a16:creationId xmlns:a16="http://schemas.microsoft.com/office/drawing/2014/main" id="{92D81099-596C-4E33-8735-5BD3FB7B722F}"/>
              </a:ext>
            </a:extLst>
          </p:cNvPr>
          <p:cNvPicPr>
            <a:picLocks noGrp="1" noChangeAspect="1"/>
          </p:cNvPicPr>
          <p:nvPr>
            <p:ph idx="1"/>
          </p:nvPr>
        </p:nvPicPr>
        <p:blipFill>
          <a:blip r:embed="rId7"/>
          <a:stretch>
            <a:fillRect/>
          </a:stretch>
        </p:blipFill>
        <p:spPr>
          <a:xfrm>
            <a:off x="4856461" y="4393958"/>
            <a:ext cx="3203679" cy="2027903"/>
          </a:xfrm>
        </p:spPr>
      </p:pic>
      <p:pic>
        <p:nvPicPr>
          <p:cNvPr id="11" name="Picture 4" descr="A large brick building with green grass&#10;&#10;Description generated with very high confidence">
            <a:extLst>
              <a:ext uri="{FF2B5EF4-FFF2-40B4-BE49-F238E27FC236}">
                <a16:creationId xmlns:a16="http://schemas.microsoft.com/office/drawing/2014/main" id="{E078FEE3-AD03-4F4B-99B9-55E0033500AA}"/>
              </a:ext>
            </a:extLst>
          </p:cNvPr>
          <p:cNvPicPr>
            <a:picLocks noChangeAspect="1"/>
          </p:cNvPicPr>
          <p:nvPr/>
        </p:nvPicPr>
        <p:blipFill>
          <a:blip r:embed="rId8"/>
          <a:stretch>
            <a:fillRect/>
          </a:stretch>
        </p:blipFill>
        <p:spPr>
          <a:xfrm>
            <a:off x="8933096" y="4398641"/>
            <a:ext cx="2670459" cy="2030497"/>
          </a:xfrm>
          <a:prstGeom prst="rect">
            <a:avLst/>
          </a:prstGeom>
        </p:spPr>
      </p:pic>
    </p:spTree>
    <p:extLst>
      <p:ext uri="{BB962C8B-B14F-4D97-AF65-F5344CB8AC3E}">
        <p14:creationId xmlns:p14="http://schemas.microsoft.com/office/powerpoint/2010/main" val="369444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838269" y="2183002"/>
            <a:ext cx="2203508" cy="461665"/>
          </a:xfrm>
          <a:prstGeom prst="rect">
            <a:avLst/>
          </a:prstGeom>
          <a:noFill/>
        </p:spPr>
        <p:txBody>
          <a:bodyPr wrap="square" rtlCol="0">
            <a:spAutoFit/>
          </a:bodyPr>
          <a:lstStyle/>
          <a:p>
            <a:pPr defTabSz="1219170"/>
            <a:endParaRPr lang="en-GB" sz="2400">
              <a:solidFill>
                <a:srgbClr val="000000"/>
              </a:solidFill>
              <a:latin typeface="Arial" panose="020B0604020202020204"/>
            </a:endParaRPr>
          </a:p>
        </p:txBody>
      </p:sp>
      <p:sp>
        <p:nvSpPr>
          <p:cNvPr id="9" name="Title 1">
            <a:extLst>
              <a:ext uri="{FF2B5EF4-FFF2-40B4-BE49-F238E27FC236}">
                <a16:creationId xmlns:a16="http://schemas.microsoft.com/office/drawing/2014/main" id="{086C3336-6698-44C7-B37F-6783F714D4BA}"/>
              </a:ext>
            </a:extLst>
          </p:cNvPr>
          <p:cNvSpPr txBox="1">
            <a:spLocks/>
          </p:cNvSpPr>
          <p:nvPr/>
        </p:nvSpPr>
        <p:spPr>
          <a:xfrm>
            <a:off x="4771510" y="121685"/>
            <a:ext cx="8592277" cy="1188000"/>
          </a:xfrm>
          <a:prstGeom prst="rect">
            <a:avLst/>
          </a:prstGeom>
          <a:noFill/>
        </p:spPr>
        <p:txBody>
          <a:bodyPr vert="horz" lIns="480000" tIns="192000" rIns="480000" bIns="192000" rtlCol="0" anchor="ctr">
            <a:normAutofit/>
          </a:bodyPr>
          <a:lstStyle>
            <a:lvl1pPr algn="l" defTabSz="914377" rtl="0" eaLnBrk="1" latinLnBrk="0" hangingPunct="1">
              <a:spcBef>
                <a:spcPct val="0"/>
              </a:spcBef>
              <a:buNone/>
              <a:defRPr sz="3200" b="1" kern="1200">
                <a:solidFill>
                  <a:schemeClr val="bg1"/>
                </a:solidFill>
                <a:latin typeface="Arial" charset="0"/>
                <a:ea typeface="Arial" charset="0"/>
                <a:cs typeface="Arial" charset="0"/>
              </a:defRPr>
            </a:lvl1pPr>
          </a:lstStyle>
          <a:p>
            <a:pPr algn="ctr" defTabSz="1219139"/>
            <a:r>
              <a:rPr lang="en-US" sz="2667">
                <a:solidFill>
                  <a:srgbClr val="FFFFFF"/>
                </a:solidFill>
                <a:latin typeface="Arial"/>
                <a:cs typeface="Arial"/>
              </a:rPr>
              <a:t>	</a:t>
            </a:r>
            <a:r>
              <a:rPr lang="en-US">
                <a:solidFill>
                  <a:srgbClr val="FFFFFF"/>
                </a:solidFill>
                <a:latin typeface="Arial"/>
                <a:cs typeface="Arial"/>
              </a:rPr>
              <a:t>Freedom to Speak Up </a:t>
            </a:r>
            <a:endParaRPr lang="en-US" sz="2667">
              <a:solidFill>
                <a:srgbClr val="FFFFFF"/>
              </a:solidFill>
              <a:latin typeface="Arial"/>
              <a:cs typeface="Arial"/>
            </a:endParaRPr>
          </a:p>
        </p:txBody>
      </p:sp>
      <p:pic>
        <p:nvPicPr>
          <p:cNvPr id="6" name="Picture 5">
            <a:extLst>
              <a:ext uri="{FF2B5EF4-FFF2-40B4-BE49-F238E27FC236}">
                <a16:creationId xmlns:a16="http://schemas.microsoft.com/office/drawing/2014/main" id="{090C2BF2-3055-430D-8A98-074B925DF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303" y="1380632"/>
            <a:ext cx="5858933" cy="5858933"/>
          </a:xfrm>
          <a:prstGeom prst="rect">
            <a:avLst/>
          </a:prstGeom>
        </p:spPr>
      </p:pic>
      <p:sp>
        <p:nvSpPr>
          <p:cNvPr id="7" name="TextBox 6">
            <a:extLst>
              <a:ext uri="{FF2B5EF4-FFF2-40B4-BE49-F238E27FC236}">
                <a16:creationId xmlns:a16="http://schemas.microsoft.com/office/drawing/2014/main" id="{B2D26352-5A60-428E-867C-F0CC90B3958C}"/>
              </a:ext>
            </a:extLst>
          </p:cNvPr>
          <p:cNvSpPr txBox="1"/>
          <p:nvPr/>
        </p:nvSpPr>
        <p:spPr>
          <a:xfrm>
            <a:off x="632865" y="1380632"/>
            <a:ext cx="11046836" cy="584775"/>
          </a:xfrm>
          <a:prstGeom prst="rect">
            <a:avLst/>
          </a:prstGeom>
          <a:noFill/>
        </p:spPr>
        <p:txBody>
          <a:bodyPr wrap="square" rtlCol="0" anchor="t">
            <a:spAutoFit/>
          </a:bodyPr>
          <a:lstStyle/>
          <a:p>
            <a:pPr defTabSz="1219170"/>
            <a:r>
              <a:rPr lang="en-GB" sz="3200" b="1">
                <a:solidFill>
                  <a:srgbClr val="000000"/>
                </a:solidFill>
                <a:latin typeface="Arial" panose="020B0604020202020204"/>
              </a:rPr>
              <a:t>&gt;500 </a:t>
            </a:r>
            <a:r>
              <a:rPr lang="en-GB" sz="3200">
                <a:solidFill>
                  <a:srgbClr val="000000"/>
                </a:solidFill>
                <a:latin typeface="Arial" panose="020B0604020202020204"/>
              </a:rPr>
              <a:t>guardians with others in a supporting role in England</a:t>
            </a:r>
          </a:p>
        </p:txBody>
      </p:sp>
      <p:sp>
        <p:nvSpPr>
          <p:cNvPr id="8" name="TextBox 7">
            <a:extLst>
              <a:ext uri="{FF2B5EF4-FFF2-40B4-BE49-F238E27FC236}">
                <a16:creationId xmlns:a16="http://schemas.microsoft.com/office/drawing/2014/main" id="{02DC2D13-7C78-4AF7-8445-977B345FB12D}"/>
              </a:ext>
            </a:extLst>
          </p:cNvPr>
          <p:cNvSpPr txBox="1"/>
          <p:nvPr/>
        </p:nvSpPr>
        <p:spPr>
          <a:xfrm>
            <a:off x="5610637" y="3612858"/>
            <a:ext cx="3575018" cy="584775"/>
          </a:xfrm>
          <a:prstGeom prst="rect">
            <a:avLst/>
          </a:prstGeom>
          <a:noFill/>
        </p:spPr>
        <p:txBody>
          <a:bodyPr wrap="none" rtlCol="0">
            <a:spAutoFit/>
          </a:bodyPr>
          <a:lstStyle/>
          <a:p>
            <a:pPr defTabSz="1219170"/>
            <a:r>
              <a:rPr lang="en-GB" sz="3200" b="1">
                <a:solidFill>
                  <a:srgbClr val="000000"/>
                </a:solidFill>
                <a:latin typeface="Arial" panose="020B0604020202020204"/>
              </a:rPr>
              <a:t>Speaking up data</a:t>
            </a:r>
            <a:endParaRPr lang="en-GB" sz="3200">
              <a:solidFill>
                <a:srgbClr val="000000"/>
              </a:solidFill>
              <a:latin typeface="Arial" panose="020B0604020202020204"/>
            </a:endParaRPr>
          </a:p>
        </p:txBody>
      </p:sp>
      <p:sp>
        <p:nvSpPr>
          <p:cNvPr id="11" name="TextBox 10">
            <a:extLst>
              <a:ext uri="{FF2B5EF4-FFF2-40B4-BE49-F238E27FC236}">
                <a16:creationId xmlns:a16="http://schemas.microsoft.com/office/drawing/2014/main" id="{BF7D218C-EB52-4677-A846-DBD2AD3CB983}"/>
              </a:ext>
            </a:extLst>
          </p:cNvPr>
          <p:cNvSpPr txBox="1"/>
          <p:nvPr/>
        </p:nvSpPr>
        <p:spPr>
          <a:xfrm>
            <a:off x="4611487" y="2865833"/>
            <a:ext cx="5580374" cy="584775"/>
          </a:xfrm>
          <a:prstGeom prst="rect">
            <a:avLst/>
          </a:prstGeom>
          <a:noFill/>
        </p:spPr>
        <p:txBody>
          <a:bodyPr wrap="none" rtlCol="0">
            <a:spAutoFit/>
          </a:bodyPr>
          <a:lstStyle/>
          <a:p>
            <a:pPr defTabSz="1219170"/>
            <a:r>
              <a:rPr lang="en-GB" sz="3200" b="1">
                <a:solidFill>
                  <a:srgbClr val="000000"/>
                </a:solidFill>
                <a:latin typeface="Arial" panose="020B0604020202020204"/>
              </a:rPr>
              <a:t>Freedom to Speak Up Index</a:t>
            </a:r>
            <a:endParaRPr lang="en-GB" sz="3200">
              <a:solidFill>
                <a:srgbClr val="000000"/>
              </a:solidFill>
              <a:latin typeface="Arial" panose="020B0604020202020204"/>
            </a:endParaRPr>
          </a:p>
        </p:txBody>
      </p:sp>
      <p:pic>
        <p:nvPicPr>
          <p:cNvPr id="13" name="Picture 12">
            <a:extLst>
              <a:ext uri="{FF2B5EF4-FFF2-40B4-BE49-F238E27FC236}">
                <a16:creationId xmlns:a16="http://schemas.microsoft.com/office/drawing/2014/main" id="{A4D19A43-9024-4A1C-B2BD-9277146ED066}"/>
              </a:ext>
            </a:extLst>
          </p:cNvPr>
          <p:cNvPicPr>
            <a:picLocks noChangeAspect="1"/>
          </p:cNvPicPr>
          <p:nvPr/>
        </p:nvPicPr>
        <p:blipFill>
          <a:blip r:embed="rId4"/>
          <a:stretch>
            <a:fillRect/>
          </a:stretch>
        </p:blipFill>
        <p:spPr>
          <a:xfrm>
            <a:off x="7825164" y="4298527"/>
            <a:ext cx="3361889" cy="2274571"/>
          </a:xfrm>
          <a:prstGeom prst="rect">
            <a:avLst/>
          </a:prstGeom>
        </p:spPr>
      </p:pic>
      <p:sp>
        <p:nvSpPr>
          <p:cNvPr id="14" name="TextBox 13">
            <a:extLst>
              <a:ext uri="{FF2B5EF4-FFF2-40B4-BE49-F238E27FC236}">
                <a16:creationId xmlns:a16="http://schemas.microsoft.com/office/drawing/2014/main" id="{7F088835-6172-4694-A20E-455C11580C8B}"/>
              </a:ext>
            </a:extLst>
          </p:cNvPr>
          <p:cNvSpPr txBox="1"/>
          <p:nvPr/>
        </p:nvSpPr>
        <p:spPr>
          <a:xfrm>
            <a:off x="4041603" y="2116159"/>
            <a:ext cx="5968301" cy="584775"/>
          </a:xfrm>
          <a:prstGeom prst="rect">
            <a:avLst/>
          </a:prstGeom>
          <a:noFill/>
        </p:spPr>
        <p:txBody>
          <a:bodyPr wrap="none" rtlCol="0">
            <a:spAutoFit/>
          </a:bodyPr>
          <a:lstStyle/>
          <a:p>
            <a:pPr defTabSz="1219170"/>
            <a:r>
              <a:rPr lang="en-GB" sz="3200" b="1">
                <a:solidFill>
                  <a:srgbClr val="000000"/>
                </a:solidFill>
                <a:latin typeface="Arial" panose="020B0604020202020204"/>
              </a:rPr>
              <a:t>Perceptions and performance</a:t>
            </a:r>
            <a:endParaRPr lang="en-GB" sz="3200">
              <a:solidFill>
                <a:srgbClr val="000000"/>
              </a:solidFill>
              <a:latin typeface="Arial" panose="020B0604020202020204"/>
            </a:endParaRPr>
          </a:p>
        </p:txBody>
      </p:sp>
    </p:spTree>
    <p:extLst>
      <p:ext uri="{BB962C8B-B14F-4D97-AF65-F5344CB8AC3E}">
        <p14:creationId xmlns:p14="http://schemas.microsoft.com/office/powerpoint/2010/main" val="158193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B62D83-2494-CE4C-8CA2-7444F1A202A3}"/>
              </a:ext>
            </a:extLst>
          </p:cNvPr>
          <p:cNvSpPr>
            <a:spLocks noGrp="1"/>
          </p:cNvSpPr>
          <p:nvPr>
            <p:ph type="title"/>
          </p:nvPr>
        </p:nvSpPr>
        <p:spPr>
          <a:xfrm>
            <a:off x="3897256" y="165131"/>
            <a:ext cx="8592277" cy="1188000"/>
          </a:xfrm>
        </p:spPr>
        <p:txBody>
          <a:bodyPr>
            <a:normAutofit/>
          </a:bodyPr>
          <a:lstStyle/>
          <a:p>
            <a:r>
              <a:rPr lang="en-US" sz="2667"/>
              <a:t>Freedom to Speak Up Guardian Survey 2019</a:t>
            </a:r>
            <a:endParaRPr lang="en-US" sz="2933"/>
          </a:p>
        </p:txBody>
      </p:sp>
      <p:graphicFrame>
        <p:nvGraphicFramePr>
          <p:cNvPr id="5" name="Chart 4">
            <a:extLst>
              <a:ext uri="{FF2B5EF4-FFF2-40B4-BE49-F238E27FC236}">
                <a16:creationId xmlns:a16="http://schemas.microsoft.com/office/drawing/2014/main" id="{115C60D1-E473-471F-809E-8B7A4927C42F}"/>
              </a:ext>
            </a:extLst>
          </p:cNvPr>
          <p:cNvGraphicFramePr/>
          <p:nvPr>
            <p:extLst/>
          </p:nvPr>
        </p:nvGraphicFramePr>
        <p:xfrm>
          <a:off x="157268" y="1424500"/>
          <a:ext cx="5784101" cy="51889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08A2D6C1-34B9-4EAE-A273-5C519F2D2EAF}"/>
              </a:ext>
            </a:extLst>
          </p:cNvPr>
          <p:cNvGraphicFramePr/>
          <p:nvPr>
            <p:extLst/>
          </p:nvPr>
        </p:nvGraphicFramePr>
        <p:xfrm>
          <a:off x="6167369" y="1269868"/>
          <a:ext cx="5626163" cy="37556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3426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B62D83-2494-CE4C-8CA2-7444F1A202A3}"/>
              </a:ext>
            </a:extLst>
          </p:cNvPr>
          <p:cNvSpPr>
            <a:spLocks noGrp="1"/>
          </p:cNvSpPr>
          <p:nvPr>
            <p:ph type="title"/>
          </p:nvPr>
        </p:nvSpPr>
        <p:spPr>
          <a:xfrm>
            <a:off x="3897256" y="165131"/>
            <a:ext cx="8592277" cy="1188000"/>
          </a:xfrm>
        </p:spPr>
        <p:txBody>
          <a:bodyPr>
            <a:normAutofit/>
          </a:bodyPr>
          <a:lstStyle/>
          <a:p>
            <a:r>
              <a:rPr lang="en-US" sz="2667"/>
              <a:t>Freedom to Speak Up Guardian Survey 2019</a:t>
            </a:r>
            <a:endParaRPr lang="en-US" sz="2933"/>
          </a:p>
        </p:txBody>
      </p:sp>
      <p:graphicFrame>
        <p:nvGraphicFramePr>
          <p:cNvPr id="6" name="Chart 5">
            <a:extLst>
              <a:ext uri="{FF2B5EF4-FFF2-40B4-BE49-F238E27FC236}">
                <a16:creationId xmlns:a16="http://schemas.microsoft.com/office/drawing/2014/main" id="{5EEDF8FD-9455-42FE-8D1E-E273CEEB15CE}"/>
              </a:ext>
            </a:extLst>
          </p:cNvPr>
          <p:cNvGraphicFramePr/>
          <p:nvPr>
            <p:extLst/>
          </p:nvPr>
        </p:nvGraphicFramePr>
        <p:xfrm>
          <a:off x="103242" y="1424501"/>
          <a:ext cx="6420967" cy="49807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65143BEB-5CBF-4430-8AD5-31FFFA1A34E3}"/>
              </a:ext>
            </a:extLst>
          </p:cNvPr>
          <p:cNvGraphicFramePr/>
          <p:nvPr>
            <p:extLst/>
          </p:nvPr>
        </p:nvGraphicFramePr>
        <p:xfrm>
          <a:off x="5916049" y="1424499"/>
          <a:ext cx="6228375" cy="41600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962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B62D83-2494-CE4C-8CA2-7444F1A202A3}"/>
              </a:ext>
            </a:extLst>
          </p:cNvPr>
          <p:cNvSpPr>
            <a:spLocks noGrp="1"/>
          </p:cNvSpPr>
          <p:nvPr>
            <p:ph type="title"/>
          </p:nvPr>
        </p:nvSpPr>
        <p:spPr>
          <a:xfrm>
            <a:off x="3897255" y="165131"/>
            <a:ext cx="8592277" cy="1188000"/>
          </a:xfrm>
        </p:spPr>
        <p:txBody>
          <a:bodyPr>
            <a:normAutofit/>
          </a:bodyPr>
          <a:lstStyle/>
          <a:p>
            <a:r>
              <a:rPr lang="en-US" sz="2667"/>
              <a:t>Freedom to Speak Up Guardian Survey 2019</a:t>
            </a:r>
            <a:endParaRPr lang="en-US" sz="2933"/>
          </a:p>
        </p:txBody>
      </p:sp>
      <p:graphicFrame>
        <p:nvGraphicFramePr>
          <p:cNvPr id="5" name="Chart 4">
            <a:extLst>
              <a:ext uri="{FF2B5EF4-FFF2-40B4-BE49-F238E27FC236}">
                <a16:creationId xmlns:a16="http://schemas.microsoft.com/office/drawing/2014/main" id="{067CFACD-6561-4DE3-BCAF-01DF539597C0}"/>
              </a:ext>
            </a:extLst>
          </p:cNvPr>
          <p:cNvGraphicFramePr/>
          <p:nvPr>
            <p:extLst/>
          </p:nvPr>
        </p:nvGraphicFramePr>
        <p:xfrm>
          <a:off x="3176505" y="1353131"/>
          <a:ext cx="6975899" cy="52731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313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7B62D83-2494-CE4C-8CA2-7444F1A202A3}"/>
              </a:ext>
            </a:extLst>
          </p:cNvPr>
          <p:cNvSpPr>
            <a:spLocks noGrp="1"/>
          </p:cNvSpPr>
          <p:nvPr>
            <p:ph type="title"/>
          </p:nvPr>
        </p:nvSpPr>
        <p:spPr>
          <a:xfrm>
            <a:off x="4843610" y="165131"/>
            <a:ext cx="8592277" cy="1188000"/>
          </a:xfrm>
        </p:spPr>
        <p:txBody>
          <a:bodyPr>
            <a:normAutofit/>
          </a:bodyPr>
          <a:lstStyle/>
          <a:p>
            <a:r>
              <a:rPr lang="en-US" sz="3200">
                <a:latin typeface="Arial"/>
                <a:cs typeface="Arial"/>
              </a:rPr>
              <a:t>Freedom to Speak Up Index 2019</a:t>
            </a:r>
          </a:p>
        </p:txBody>
      </p:sp>
      <p:sp>
        <p:nvSpPr>
          <p:cNvPr id="6" name="TextBox 5">
            <a:extLst>
              <a:ext uri="{FF2B5EF4-FFF2-40B4-BE49-F238E27FC236}">
                <a16:creationId xmlns:a16="http://schemas.microsoft.com/office/drawing/2014/main" id="{3FB3E4C3-26B2-47F8-A4B1-4823319179FC}"/>
              </a:ext>
            </a:extLst>
          </p:cNvPr>
          <p:cNvSpPr txBox="1"/>
          <p:nvPr/>
        </p:nvSpPr>
        <p:spPr>
          <a:xfrm>
            <a:off x="620785" y="1661021"/>
            <a:ext cx="8449151" cy="5632311"/>
          </a:xfrm>
          <a:prstGeom prst="rect">
            <a:avLst/>
          </a:prstGeom>
          <a:noFill/>
        </p:spPr>
        <p:txBody>
          <a:bodyPr wrap="square" rtlCol="0" anchor="t">
            <a:spAutoFit/>
          </a:bodyPr>
          <a:lstStyle/>
          <a:p>
            <a:pPr defTabSz="1219170">
              <a:buClr>
                <a:srgbClr val="008136"/>
              </a:buCl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Four questions from the annual NHS staff survey</a:t>
            </a:r>
            <a:endParaRPr lang="en-GB" sz="2400">
              <a:solidFill>
                <a:srgbClr val="000000"/>
              </a:solidFill>
              <a:latin typeface="Arial" panose="020B0604020202020204"/>
              <a:cs typeface="Arial"/>
            </a:endParaRP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cs typeface="Arial"/>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cs typeface="Arial"/>
              </a:rPr>
              <a:t>Knowledgeable, encouraged, secure</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cs typeface="Arial"/>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Aggregated score</a:t>
            </a:r>
            <a:endParaRPr lang="en-GB" sz="2400">
              <a:solidFill>
                <a:srgbClr val="000000"/>
              </a:solidFill>
              <a:latin typeface="Arial" panose="020B0604020202020204"/>
              <a:cs typeface="Arial"/>
            </a:endParaRP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cs typeface="Arial"/>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cs typeface="Arial"/>
              </a:rPr>
              <a:t>Track over time</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cs typeface="Arial"/>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Learn from the best </a:t>
            </a:r>
            <a:endParaRPr lang="en-GB" sz="2400">
              <a:solidFill>
                <a:srgbClr val="000000"/>
              </a:solidFill>
              <a:latin typeface="Arial" panose="020B0604020202020204"/>
              <a:cs typeface="Arial"/>
            </a:endParaRP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Case studies</a:t>
            </a:r>
            <a:endParaRPr lang="en-GB" sz="2400">
              <a:solidFill>
                <a:srgbClr val="000000"/>
              </a:solidFill>
              <a:latin typeface="Arial" panose="020B0604020202020204"/>
              <a:cs typeface="Arial"/>
            </a:endParaRP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defTabSz="1219170">
              <a:buClr>
                <a:srgbClr val="008136"/>
              </a:buClr>
            </a:pPr>
            <a:endParaRPr lang="en-GB" sz="2400">
              <a:solidFill>
                <a:srgbClr val="000000"/>
              </a:solidFill>
              <a:latin typeface="Arial" panose="020B0604020202020204"/>
              <a:cs typeface="Arial"/>
            </a:endParaRP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p:txBody>
      </p:sp>
      <p:pic>
        <p:nvPicPr>
          <p:cNvPr id="8" name="Picture 7" descr="A couple of people that are standing in the office&#10;&#10;Description generated with very high confidence">
            <a:extLst>
              <a:ext uri="{FF2B5EF4-FFF2-40B4-BE49-F238E27FC236}">
                <a16:creationId xmlns:a16="http://schemas.microsoft.com/office/drawing/2014/main" id="{B50D7D64-5BBF-4426-BF41-D28E5ABC4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5136" y="2754490"/>
            <a:ext cx="4716080" cy="3183447"/>
          </a:xfrm>
          <a:prstGeom prst="rect">
            <a:avLst/>
          </a:prstGeom>
        </p:spPr>
      </p:pic>
    </p:spTree>
    <p:extLst>
      <p:ext uri="{BB962C8B-B14F-4D97-AF65-F5344CB8AC3E}">
        <p14:creationId xmlns:p14="http://schemas.microsoft.com/office/powerpoint/2010/main" val="355737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2D83-2494-CE4C-8CA2-7444F1A202A3}"/>
              </a:ext>
            </a:extLst>
          </p:cNvPr>
          <p:cNvSpPr>
            <a:spLocks noGrp="1"/>
          </p:cNvSpPr>
          <p:nvPr>
            <p:ph type="title"/>
          </p:nvPr>
        </p:nvSpPr>
        <p:spPr>
          <a:xfrm>
            <a:off x="6158675" y="115969"/>
            <a:ext cx="8592277" cy="1188000"/>
          </a:xfrm>
        </p:spPr>
        <p:txBody>
          <a:bodyPr>
            <a:normAutofit/>
          </a:bodyPr>
          <a:lstStyle/>
          <a:p>
            <a:r>
              <a:rPr lang="en-US" sz="2667">
                <a:latin typeface="Arial"/>
                <a:cs typeface="Arial"/>
              </a:rPr>
              <a:t>	</a:t>
            </a:r>
            <a:r>
              <a:rPr lang="en-US" sz="3200">
                <a:latin typeface="Arial"/>
                <a:cs typeface="Arial"/>
              </a:rPr>
              <a:t>Speaking up data</a:t>
            </a:r>
          </a:p>
        </p:txBody>
      </p:sp>
      <p:sp>
        <p:nvSpPr>
          <p:cNvPr id="7" name="TextBox 6"/>
          <p:cNvSpPr txBox="1"/>
          <p:nvPr/>
        </p:nvSpPr>
        <p:spPr>
          <a:xfrm>
            <a:off x="505593" y="6219731"/>
            <a:ext cx="10508735" cy="379656"/>
          </a:xfrm>
          <a:prstGeom prst="rect">
            <a:avLst/>
          </a:prstGeom>
          <a:noFill/>
        </p:spPr>
        <p:txBody>
          <a:bodyPr wrap="square" rtlCol="0">
            <a:spAutoFit/>
          </a:bodyPr>
          <a:lstStyle/>
          <a:p>
            <a:pPr defTabSz="1219170"/>
            <a:r>
              <a:rPr lang="en-GB" sz="1867">
                <a:solidFill>
                  <a:srgbClr val="000000"/>
                </a:solidFill>
                <a:latin typeface="Arial" panose="020B0604020202020204"/>
              </a:rPr>
              <a:t>Based on data returns from NHS trusts and foundation trusts April ’17 – March ‘19</a:t>
            </a:r>
          </a:p>
        </p:txBody>
      </p:sp>
      <p:pic>
        <p:nvPicPr>
          <p:cNvPr id="6" name="Picture 5">
            <a:extLst>
              <a:ext uri="{FF2B5EF4-FFF2-40B4-BE49-F238E27FC236}">
                <a16:creationId xmlns:a16="http://schemas.microsoft.com/office/drawing/2014/main" id="{BDDD1CE3-0411-4DD5-887F-297B4FE1BC1E}"/>
              </a:ext>
            </a:extLst>
          </p:cNvPr>
          <p:cNvPicPr>
            <a:picLocks noChangeAspect="1"/>
          </p:cNvPicPr>
          <p:nvPr/>
        </p:nvPicPr>
        <p:blipFill rotWithShape="1">
          <a:blip r:embed="rId2">
            <a:extLst>
              <a:ext uri="{28A0092B-C50C-407E-A947-70E740481C1C}">
                <a14:useLocalDpi xmlns:a14="http://schemas.microsoft.com/office/drawing/2010/main" val="0"/>
              </a:ext>
            </a:extLst>
          </a:blip>
          <a:srcRect l="9553" t="19879" b="12068"/>
          <a:stretch/>
        </p:blipFill>
        <p:spPr>
          <a:xfrm>
            <a:off x="2793747" y="3772443"/>
            <a:ext cx="6115200" cy="2300515"/>
          </a:xfrm>
          <a:prstGeom prst="rect">
            <a:avLst/>
          </a:prstGeom>
        </p:spPr>
      </p:pic>
      <p:sp>
        <p:nvSpPr>
          <p:cNvPr id="3" name="Speech Bubble: Oval 2">
            <a:extLst>
              <a:ext uri="{FF2B5EF4-FFF2-40B4-BE49-F238E27FC236}">
                <a16:creationId xmlns:a16="http://schemas.microsoft.com/office/drawing/2014/main" id="{E626534B-F5B5-4D45-BED2-DE0FD890A1DD}"/>
              </a:ext>
            </a:extLst>
          </p:cNvPr>
          <p:cNvSpPr/>
          <p:nvPr/>
        </p:nvSpPr>
        <p:spPr>
          <a:xfrm>
            <a:off x="97411" y="1255199"/>
            <a:ext cx="4449771" cy="2531232"/>
          </a:xfrm>
          <a:prstGeom prst="wedgeEllipseCallout">
            <a:avLst/>
          </a:prstGeom>
          <a:solidFill>
            <a:schemeClr val="bg2">
              <a:lumMod val="90000"/>
            </a:schemeClr>
          </a:solidFill>
          <a:ln>
            <a:solidFill>
              <a:srgbClr val="008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9" name="Rectangle 8">
            <a:extLst>
              <a:ext uri="{FF2B5EF4-FFF2-40B4-BE49-F238E27FC236}">
                <a16:creationId xmlns:a16="http://schemas.microsoft.com/office/drawing/2014/main" id="{7A4DE6F8-E4A3-4043-A134-213E42876E93}"/>
              </a:ext>
            </a:extLst>
          </p:cNvPr>
          <p:cNvSpPr/>
          <p:nvPr/>
        </p:nvSpPr>
        <p:spPr>
          <a:xfrm>
            <a:off x="-881908" y="1905262"/>
            <a:ext cx="6096000" cy="1200329"/>
          </a:xfrm>
          <a:prstGeom prst="rect">
            <a:avLst/>
          </a:prstGeom>
        </p:spPr>
        <p:txBody>
          <a:bodyPr>
            <a:spAutoFit/>
          </a:bodyPr>
          <a:lstStyle/>
          <a:p>
            <a:pPr algn="ctr" defTabSz="1219170"/>
            <a:r>
              <a:rPr lang="en-GB" sz="4800" b="1">
                <a:solidFill>
                  <a:srgbClr val="000000"/>
                </a:solidFill>
                <a:latin typeface="Arial" panose="020B0604020202020204" pitchFamily="34" charset="0"/>
                <a:cs typeface="Arial" panose="020B0604020202020204" pitchFamily="34" charset="0"/>
              </a:rPr>
              <a:t>7,087</a:t>
            </a:r>
          </a:p>
          <a:p>
            <a:pPr algn="ctr" defTabSz="1219170"/>
            <a:r>
              <a:rPr lang="en-GB" sz="2400" b="1">
                <a:solidFill>
                  <a:srgbClr val="000000"/>
                </a:solidFill>
                <a:latin typeface="Arial" panose="020B0604020202020204" pitchFamily="34" charset="0"/>
                <a:cs typeface="Arial" panose="020B0604020202020204" pitchFamily="34" charset="0"/>
              </a:rPr>
              <a:t>2017/18</a:t>
            </a:r>
            <a:endParaRPr lang="en-GB" sz="2400">
              <a:solidFill>
                <a:srgbClr val="0000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BD509969-5EB4-4B93-82E3-256C22A018D5}"/>
              </a:ext>
            </a:extLst>
          </p:cNvPr>
          <p:cNvSpPr/>
          <p:nvPr/>
        </p:nvSpPr>
        <p:spPr>
          <a:xfrm flipH="1">
            <a:off x="7155511" y="1235010"/>
            <a:ext cx="4646592" cy="2617812"/>
          </a:xfrm>
          <a:prstGeom prst="wedgeEllipseCallout">
            <a:avLst/>
          </a:prstGeom>
          <a:solidFill>
            <a:schemeClr val="bg2">
              <a:lumMod val="90000"/>
            </a:schemeClr>
          </a:solidFill>
          <a:ln>
            <a:solidFill>
              <a:srgbClr val="008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11" name="Rectangle 10">
            <a:extLst>
              <a:ext uri="{FF2B5EF4-FFF2-40B4-BE49-F238E27FC236}">
                <a16:creationId xmlns:a16="http://schemas.microsoft.com/office/drawing/2014/main" id="{4536FF6A-7619-4D94-9AB9-152DA9CC33FA}"/>
              </a:ext>
            </a:extLst>
          </p:cNvPr>
          <p:cNvSpPr/>
          <p:nvPr/>
        </p:nvSpPr>
        <p:spPr>
          <a:xfrm>
            <a:off x="6393532" y="1905262"/>
            <a:ext cx="6096000" cy="1200329"/>
          </a:xfrm>
          <a:prstGeom prst="rect">
            <a:avLst/>
          </a:prstGeom>
        </p:spPr>
        <p:txBody>
          <a:bodyPr>
            <a:spAutoFit/>
          </a:bodyPr>
          <a:lstStyle/>
          <a:p>
            <a:pPr algn="ctr" defTabSz="1219170"/>
            <a:r>
              <a:rPr lang="en-GB" sz="4800" b="1">
                <a:solidFill>
                  <a:srgbClr val="000000"/>
                </a:solidFill>
                <a:latin typeface="Arial" panose="020B0604020202020204" pitchFamily="34" charset="0"/>
                <a:cs typeface="Arial" panose="020B0604020202020204" pitchFamily="34" charset="0"/>
              </a:rPr>
              <a:t>12,244</a:t>
            </a:r>
          </a:p>
          <a:p>
            <a:pPr algn="ctr" defTabSz="1219170"/>
            <a:r>
              <a:rPr lang="en-GB" sz="2400" b="1">
                <a:solidFill>
                  <a:srgbClr val="000000"/>
                </a:solidFill>
                <a:latin typeface="Arial" panose="020B0604020202020204" pitchFamily="34" charset="0"/>
                <a:cs typeface="Arial" panose="020B0604020202020204" pitchFamily="34" charset="0"/>
              </a:rPr>
              <a:t>2018/19</a:t>
            </a:r>
            <a:endParaRPr lang="en-GB" sz="2400">
              <a:solidFill>
                <a:srgbClr val="000000"/>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DF591664-F65F-469E-A587-9A1B9FFC7897}"/>
              </a:ext>
            </a:extLst>
          </p:cNvPr>
          <p:cNvSpPr/>
          <p:nvPr/>
        </p:nvSpPr>
        <p:spPr>
          <a:xfrm>
            <a:off x="2716898" y="3979419"/>
            <a:ext cx="482729" cy="241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13" name="Oval 12">
            <a:extLst>
              <a:ext uri="{FF2B5EF4-FFF2-40B4-BE49-F238E27FC236}">
                <a16:creationId xmlns:a16="http://schemas.microsoft.com/office/drawing/2014/main" id="{15FF3AD5-AD66-4D46-8BBF-D19E4DF74328}"/>
              </a:ext>
            </a:extLst>
          </p:cNvPr>
          <p:cNvSpPr/>
          <p:nvPr/>
        </p:nvSpPr>
        <p:spPr>
          <a:xfrm>
            <a:off x="4972728" y="5904979"/>
            <a:ext cx="482729" cy="241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Tree>
    <p:extLst>
      <p:ext uri="{BB962C8B-B14F-4D97-AF65-F5344CB8AC3E}">
        <p14:creationId xmlns:p14="http://schemas.microsoft.com/office/powerpoint/2010/main" val="74533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2D83-2494-CE4C-8CA2-7444F1A202A3}"/>
              </a:ext>
            </a:extLst>
          </p:cNvPr>
          <p:cNvSpPr>
            <a:spLocks noGrp="1"/>
          </p:cNvSpPr>
          <p:nvPr>
            <p:ph type="title"/>
          </p:nvPr>
        </p:nvSpPr>
        <p:spPr>
          <a:xfrm>
            <a:off x="5765384" y="79099"/>
            <a:ext cx="8592277" cy="1188000"/>
          </a:xfrm>
        </p:spPr>
        <p:txBody>
          <a:bodyPr>
            <a:normAutofit/>
          </a:bodyPr>
          <a:lstStyle/>
          <a:p>
            <a:r>
              <a:rPr lang="en-US" sz="2667">
                <a:latin typeface="Arial"/>
                <a:cs typeface="Arial"/>
              </a:rPr>
              <a:t>	</a:t>
            </a:r>
            <a:r>
              <a:rPr lang="en-US" sz="3200">
                <a:latin typeface="Arial"/>
                <a:cs typeface="Arial"/>
              </a:rPr>
              <a:t>Speaking up data</a:t>
            </a:r>
          </a:p>
        </p:txBody>
      </p:sp>
      <p:sp>
        <p:nvSpPr>
          <p:cNvPr id="7" name="TextBox 6"/>
          <p:cNvSpPr txBox="1"/>
          <p:nvPr/>
        </p:nvSpPr>
        <p:spPr>
          <a:xfrm>
            <a:off x="505593" y="6454977"/>
            <a:ext cx="10508735" cy="379656"/>
          </a:xfrm>
          <a:prstGeom prst="rect">
            <a:avLst/>
          </a:prstGeom>
          <a:noFill/>
        </p:spPr>
        <p:txBody>
          <a:bodyPr wrap="square" rtlCol="0" anchor="t">
            <a:spAutoFit/>
          </a:bodyPr>
          <a:lstStyle/>
          <a:p>
            <a:pPr defTabSz="1219170"/>
            <a:r>
              <a:rPr lang="en-GB" sz="1867">
                <a:solidFill>
                  <a:srgbClr val="000000"/>
                </a:solidFill>
                <a:latin typeface="Arial" panose="020B0604020202020204"/>
              </a:rPr>
              <a:t>Based on data returns from NHS trusts and foundation trusts April ’18 – March ‘19</a:t>
            </a:r>
          </a:p>
        </p:txBody>
      </p:sp>
      <p:sp>
        <p:nvSpPr>
          <p:cNvPr id="8" name="Speech Bubble: Oval 7">
            <a:extLst>
              <a:ext uri="{FF2B5EF4-FFF2-40B4-BE49-F238E27FC236}">
                <a16:creationId xmlns:a16="http://schemas.microsoft.com/office/drawing/2014/main" id="{426D4569-62B3-4990-96C9-A5E82711B806}"/>
              </a:ext>
            </a:extLst>
          </p:cNvPr>
          <p:cNvSpPr/>
          <p:nvPr/>
        </p:nvSpPr>
        <p:spPr>
          <a:xfrm>
            <a:off x="227949" y="2547287"/>
            <a:ext cx="4449771" cy="2531232"/>
          </a:xfrm>
          <a:prstGeom prst="wedgeEllipseCallout">
            <a:avLst/>
          </a:prstGeom>
          <a:solidFill>
            <a:schemeClr val="bg2">
              <a:lumMod val="90000"/>
            </a:schemeClr>
          </a:solidFill>
          <a:ln>
            <a:solidFill>
              <a:srgbClr val="008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9" name="Rectangle 8">
            <a:extLst>
              <a:ext uri="{FF2B5EF4-FFF2-40B4-BE49-F238E27FC236}">
                <a16:creationId xmlns:a16="http://schemas.microsoft.com/office/drawing/2014/main" id="{79A8B4DA-F8A3-4B9C-8237-C692EB6C0640}"/>
              </a:ext>
            </a:extLst>
          </p:cNvPr>
          <p:cNvSpPr/>
          <p:nvPr/>
        </p:nvSpPr>
        <p:spPr>
          <a:xfrm>
            <a:off x="-753997" y="3261405"/>
            <a:ext cx="6096000" cy="1200329"/>
          </a:xfrm>
          <a:prstGeom prst="rect">
            <a:avLst/>
          </a:prstGeom>
        </p:spPr>
        <p:txBody>
          <a:bodyPr>
            <a:spAutoFit/>
          </a:bodyPr>
          <a:lstStyle/>
          <a:p>
            <a:pPr algn="ctr" defTabSz="1219170"/>
            <a:r>
              <a:rPr lang="en-GB" sz="4800" b="1">
                <a:solidFill>
                  <a:srgbClr val="000000"/>
                </a:solidFill>
                <a:latin typeface="Arial" panose="020B0604020202020204" pitchFamily="34" charset="0"/>
                <a:cs typeface="Arial" panose="020B0604020202020204" pitchFamily="34" charset="0"/>
              </a:rPr>
              <a:t>12,244</a:t>
            </a:r>
          </a:p>
          <a:p>
            <a:pPr algn="ctr" defTabSz="1219170"/>
            <a:r>
              <a:rPr lang="en-GB" sz="2400" b="1">
                <a:solidFill>
                  <a:srgbClr val="000000"/>
                </a:solidFill>
                <a:latin typeface="Arial" panose="020B0604020202020204" pitchFamily="34" charset="0"/>
                <a:cs typeface="Arial" panose="020B0604020202020204" pitchFamily="34" charset="0"/>
              </a:rPr>
              <a:t>2018/19</a:t>
            </a:r>
            <a:endParaRPr lang="en-GB" sz="2400">
              <a:solidFill>
                <a:srgbClr val="000000"/>
              </a:solidFill>
              <a:latin typeface="Arial" panose="020B0604020202020204" pitchFamily="34" charset="0"/>
              <a:cs typeface="Arial" panose="020B0604020202020204" pitchFamily="34" charset="0"/>
            </a:endParaRPr>
          </a:p>
        </p:txBody>
      </p:sp>
      <p:graphicFrame>
        <p:nvGraphicFramePr>
          <p:cNvPr id="12" name="Chart 11">
            <a:extLst>
              <a:ext uri="{FF2B5EF4-FFF2-40B4-BE49-F238E27FC236}">
                <a16:creationId xmlns:a16="http://schemas.microsoft.com/office/drawing/2014/main" id="{D0545B7C-FF74-4746-8937-11F58B0D05C4}"/>
              </a:ext>
            </a:extLst>
          </p:cNvPr>
          <p:cNvGraphicFramePr/>
          <p:nvPr>
            <p:extLst/>
          </p:nvPr>
        </p:nvGraphicFramePr>
        <p:xfrm>
          <a:off x="2803787" y="437161"/>
          <a:ext cx="7198357" cy="4178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072A179B-FAA0-42E3-B170-3677D516E634}"/>
              </a:ext>
            </a:extLst>
          </p:cNvPr>
          <p:cNvGraphicFramePr/>
          <p:nvPr>
            <p:extLst/>
          </p:nvPr>
        </p:nvGraphicFramePr>
        <p:xfrm>
          <a:off x="6849999" y="440551"/>
          <a:ext cx="6755339" cy="42886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E053F833-3DF7-4632-AEB2-C72FDB57A9A2}"/>
              </a:ext>
            </a:extLst>
          </p:cNvPr>
          <p:cNvGraphicFramePr/>
          <p:nvPr>
            <p:extLst/>
          </p:nvPr>
        </p:nvGraphicFramePr>
        <p:xfrm>
          <a:off x="4542745" y="2783827"/>
          <a:ext cx="7217980" cy="41433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5660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75197" y="310341"/>
            <a:ext cx="10617200"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Welcome</a:t>
            </a:r>
            <a:endParaRPr lang="en-GB" sz="4800" b="1" dirty="0">
              <a:solidFill>
                <a:schemeClr val="tx2">
                  <a:lumMod val="75000"/>
                </a:schemeClr>
              </a:solidFill>
              <a:ea typeface="ＭＳ Ｐゴシック" charset="-128"/>
            </a:endParaRPr>
          </a:p>
        </p:txBody>
      </p:sp>
      <p:pic>
        <p:nvPicPr>
          <p:cNvPr id="1026" name="Picture 2" descr="dce21ead-9ad7-4dc7-8546-920e74b3c69f@r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026" y="132612"/>
            <a:ext cx="6141346" cy="650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0886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659E-0A56-4E70-AC54-7D85CAEEE60E}"/>
              </a:ext>
            </a:extLst>
          </p:cNvPr>
          <p:cNvSpPr>
            <a:spLocks noGrp="1"/>
          </p:cNvSpPr>
          <p:nvPr>
            <p:ph type="title"/>
          </p:nvPr>
        </p:nvSpPr>
        <p:spPr>
          <a:xfrm>
            <a:off x="8723290" y="165131"/>
            <a:ext cx="3766241" cy="1188000"/>
          </a:xfrm>
        </p:spPr>
        <p:txBody>
          <a:bodyPr>
            <a:normAutofit/>
          </a:bodyPr>
          <a:lstStyle/>
          <a:p>
            <a:r>
              <a:rPr lang="en-GB" sz="3200">
                <a:latin typeface="Arial"/>
                <a:cs typeface="Arial"/>
              </a:rPr>
              <a:t>100 Voices</a:t>
            </a:r>
          </a:p>
        </p:txBody>
      </p:sp>
      <p:grpSp>
        <p:nvGrpSpPr>
          <p:cNvPr id="22" name="Group 21">
            <a:extLst>
              <a:ext uri="{FF2B5EF4-FFF2-40B4-BE49-F238E27FC236}">
                <a16:creationId xmlns:a16="http://schemas.microsoft.com/office/drawing/2014/main" id="{640F0C15-328B-4B03-8974-8E9A2A54D06F}"/>
              </a:ext>
            </a:extLst>
          </p:cNvPr>
          <p:cNvGrpSpPr/>
          <p:nvPr/>
        </p:nvGrpSpPr>
        <p:grpSpPr>
          <a:xfrm>
            <a:off x="92363" y="1257073"/>
            <a:ext cx="5043055" cy="2488367"/>
            <a:chOff x="69272" y="942805"/>
            <a:chExt cx="3782291" cy="1866275"/>
          </a:xfrm>
        </p:grpSpPr>
        <p:sp>
          <p:nvSpPr>
            <p:cNvPr id="13" name="Speech Bubble: Oval 12">
              <a:extLst>
                <a:ext uri="{FF2B5EF4-FFF2-40B4-BE49-F238E27FC236}">
                  <a16:creationId xmlns:a16="http://schemas.microsoft.com/office/drawing/2014/main" id="{2E9304F9-D12C-468B-B48A-3458F0E221C7}"/>
                </a:ext>
              </a:extLst>
            </p:cNvPr>
            <p:cNvSpPr/>
            <p:nvPr/>
          </p:nvSpPr>
          <p:spPr>
            <a:xfrm>
              <a:off x="69272" y="942805"/>
              <a:ext cx="3782291" cy="1866275"/>
            </a:xfrm>
            <a:prstGeom prst="wedgeEllipseCallout">
              <a:avLst/>
            </a:prstGeom>
            <a:solidFill>
              <a:srgbClr val="E5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12" name="TextBox 11">
              <a:extLst>
                <a:ext uri="{FF2B5EF4-FFF2-40B4-BE49-F238E27FC236}">
                  <a16:creationId xmlns:a16="http://schemas.microsoft.com/office/drawing/2014/main" id="{D4C6BF14-7F50-4C52-841A-4D88DB20831A}"/>
                </a:ext>
              </a:extLst>
            </p:cNvPr>
            <p:cNvSpPr txBox="1"/>
            <p:nvPr/>
          </p:nvSpPr>
          <p:spPr>
            <a:xfrm>
              <a:off x="510886" y="1209864"/>
              <a:ext cx="3106882" cy="1423708"/>
            </a:xfrm>
            <a:prstGeom prst="rect">
              <a:avLst/>
            </a:prstGeom>
            <a:noFill/>
          </p:spPr>
          <p:txBody>
            <a:bodyPr wrap="square" rtlCol="0">
              <a:spAutoFit/>
            </a:bodyPr>
            <a:lstStyle/>
            <a:p>
              <a:pPr defTabSz="1219170"/>
              <a:r>
                <a:rPr lang="en-GB" sz="1867" b="1" dirty="0">
                  <a:solidFill>
                    <a:srgbClr val="008136"/>
                  </a:solidFill>
                  <a:latin typeface="Arial" panose="020B0604020202020204"/>
                </a:rPr>
                <a:t>I spoke to my line manager first, when I saw that no change was made, I escalated this to my line manager’s manager. No changes were made.</a:t>
              </a:r>
            </a:p>
            <a:p>
              <a:pPr defTabSz="1219170"/>
              <a:endParaRPr lang="en-GB" sz="2400" dirty="0">
                <a:solidFill>
                  <a:srgbClr val="000000"/>
                </a:solidFill>
                <a:latin typeface="Arial" panose="020B0604020202020204"/>
              </a:endParaRPr>
            </a:p>
          </p:txBody>
        </p:sp>
      </p:grpSp>
      <p:grpSp>
        <p:nvGrpSpPr>
          <p:cNvPr id="23" name="Group 22">
            <a:extLst>
              <a:ext uri="{FF2B5EF4-FFF2-40B4-BE49-F238E27FC236}">
                <a16:creationId xmlns:a16="http://schemas.microsoft.com/office/drawing/2014/main" id="{2EABAC14-72F6-410C-BFC7-BF04A720A617}"/>
              </a:ext>
            </a:extLst>
          </p:cNvPr>
          <p:cNvGrpSpPr/>
          <p:nvPr/>
        </p:nvGrpSpPr>
        <p:grpSpPr>
          <a:xfrm>
            <a:off x="5646071" y="1209310"/>
            <a:ext cx="5864749" cy="2488367"/>
            <a:chOff x="4234553" y="906982"/>
            <a:chExt cx="4398562" cy="1866275"/>
          </a:xfrm>
        </p:grpSpPr>
        <p:sp>
          <p:nvSpPr>
            <p:cNvPr id="18" name="Speech Bubble: Oval 17">
              <a:extLst>
                <a:ext uri="{FF2B5EF4-FFF2-40B4-BE49-F238E27FC236}">
                  <a16:creationId xmlns:a16="http://schemas.microsoft.com/office/drawing/2014/main" id="{6AD413B5-D3F0-4DC2-A1BB-EBE82ACDF87E}"/>
                </a:ext>
              </a:extLst>
            </p:cNvPr>
            <p:cNvSpPr/>
            <p:nvPr/>
          </p:nvSpPr>
          <p:spPr>
            <a:xfrm>
              <a:off x="4234553" y="906982"/>
              <a:ext cx="4275859" cy="1866275"/>
            </a:xfrm>
            <a:prstGeom prst="wedgeEllipseCallout">
              <a:avLst/>
            </a:prstGeom>
            <a:solidFill>
              <a:srgbClr val="E5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16" name="Rectangle 15">
              <a:extLst>
                <a:ext uri="{FF2B5EF4-FFF2-40B4-BE49-F238E27FC236}">
                  <a16:creationId xmlns:a16="http://schemas.microsoft.com/office/drawing/2014/main" id="{62A7CEED-2129-497F-87C6-57AC51AA85E3}"/>
                </a:ext>
              </a:extLst>
            </p:cNvPr>
            <p:cNvSpPr/>
            <p:nvPr/>
          </p:nvSpPr>
          <p:spPr>
            <a:xfrm>
              <a:off x="4795149" y="1081583"/>
              <a:ext cx="3837966" cy="1208071"/>
            </a:xfrm>
            <a:prstGeom prst="rect">
              <a:avLst/>
            </a:prstGeom>
          </p:spPr>
          <p:txBody>
            <a:bodyPr wrap="square">
              <a:spAutoFit/>
            </a:bodyPr>
            <a:lstStyle/>
            <a:p>
              <a:pPr defTabSz="1219170"/>
              <a:endParaRPr lang="en-GB" sz="2667" dirty="0">
                <a:solidFill>
                  <a:srgbClr val="000000"/>
                </a:solidFill>
                <a:latin typeface="Arial" panose="020B0604020202020204" pitchFamily="34" charset="0"/>
              </a:endParaRPr>
            </a:p>
            <a:p>
              <a:pPr defTabSz="1219170"/>
              <a:r>
                <a:rPr lang="en-GB" sz="2400" b="1" dirty="0">
                  <a:solidFill>
                    <a:srgbClr val="008136"/>
                  </a:solidFill>
                  <a:latin typeface="Arial" panose="020B0604020202020204" pitchFamily="34" charset="0"/>
                </a:rPr>
                <a:t>I was told that ‘there was not enough evidence’ to raise a formal complaint,” </a:t>
              </a:r>
              <a:endParaRPr lang="en-GB" sz="2400" b="1" dirty="0">
                <a:solidFill>
                  <a:srgbClr val="008136"/>
                </a:solidFill>
                <a:latin typeface="Arial" panose="020B0604020202020204"/>
              </a:endParaRPr>
            </a:p>
          </p:txBody>
        </p:sp>
      </p:grpSp>
      <p:grpSp>
        <p:nvGrpSpPr>
          <p:cNvPr id="25" name="Group 24">
            <a:extLst>
              <a:ext uri="{FF2B5EF4-FFF2-40B4-BE49-F238E27FC236}">
                <a16:creationId xmlns:a16="http://schemas.microsoft.com/office/drawing/2014/main" id="{D996D29B-EAF8-479A-B7B7-7FB5EA04D113}"/>
              </a:ext>
            </a:extLst>
          </p:cNvPr>
          <p:cNvGrpSpPr/>
          <p:nvPr/>
        </p:nvGrpSpPr>
        <p:grpSpPr>
          <a:xfrm>
            <a:off x="6606312" y="3942070"/>
            <a:ext cx="5405579" cy="2488367"/>
            <a:chOff x="4954734" y="2956552"/>
            <a:chExt cx="4054184" cy="1866275"/>
          </a:xfrm>
        </p:grpSpPr>
        <p:sp>
          <p:nvSpPr>
            <p:cNvPr id="21" name="Speech Bubble: Oval 20">
              <a:extLst>
                <a:ext uri="{FF2B5EF4-FFF2-40B4-BE49-F238E27FC236}">
                  <a16:creationId xmlns:a16="http://schemas.microsoft.com/office/drawing/2014/main" id="{3675F73D-4D0E-47C3-9BEA-AA653D041010}"/>
                </a:ext>
              </a:extLst>
            </p:cNvPr>
            <p:cNvSpPr/>
            <p:nvPr/>
          </p:nvSpPr>
          <p:spPr>
            <a:xfrm>
              <a:off x="4954734" y="2956552"/>
              <a:ext cx="3960671" cy="1866275"/>
            </a:xfrm>
            <a:prstGeom prst="wedgeEllipseCallout">
              <a:avLst/>
            </a:prstGeom>
            <a:solidFill>
              <a:srgbClr val="E5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20" name="Rectangle 19">
              <a:extLst>
                <a:ext uri="{FF2B5EF4-FFF2-40B4-BE49-F238E27FC236}">
                  <a16:creationId xmlns:a16="http://schemas.microsoft.com/office/drawing/2014/main" id="{857AED34-4B7D-484A-9D8A-223133771361}"/>
                </a:ext>
              </a:extLst>
            </p:cNvPr>
            <p:cNvSpPr/>
            <p:nvPr/>
          </p:nvSpPr>
          <p:spPr>
            <a:xfrm>
              <a:off x="5145224" y="3546438"/>
              <a:ext cx="3863694" cy="715725"/>
            </a:xfrm>
            <a:prstGeom prst="rect">
              <a:avLst/>
            </a:prstGeom>
          </p:spPr>
          <p:txBody>
            <a:bodyPr wrap="square">
              <a:spAutoFit/>
            </a:bodyPr>
            <a:lstStyle/>
            <a:p>
              <a:pPr defTabSz="1219170"/>
              <a:r>
                <a:rPr lang="en-GB" sz="1867" b="1" dirty="0">
                  <a:solidFill>
                    <a:srgbClr val="008136"/>
                  </a:solidFill>
                  <a:latin typeface="Arial" panose="020B0604020202020204" pitchFamily="34" charset="0"/>
                </a:rPr>
                <a:t>I had sat in the office for several weeks worrying if I should speak to a colleague, a manager or a friend outside work. </a:t>
              </a:r>
              <a:endParaRPr lang="en-GB" sz="1867" b="1" dirty="0">
                <a:solidFill>
                  <a:srgbClr val="008136"/>
                </a:solidFill>
                <a:latin typeface="Arial" panose="020B0604020202020204"/>
              </a:endParaRPr>
            </a:p>
          </p:txBody>
        </p:sp>
      </p:grpSp>
      <p:grpSp>
        <p:nvGrpSpPr>
          <p:cNvPr id="24" name="Group 23">
            <a:extLst>
              <a:ext uri="{FF2B5EF4-FFF2-40B4-BE49-F238E27FC236}">
                <a16:creationId xmlns:a16="http://schemas.microsoft.com/office/drawing/2014/main" id="{8EF5CFCD-30FE-4E11-B8D2-B64BC4AF1E2F}"/>
              </a:ext>
            </a:extLst>
          </p:cNvPr>
          <p:cNvGrpSpPr/>
          <p:nvPr/>
        </p:nvGrpSpPr>
        <p:grpSpPr>
          <a:xfrm>
            <a:off x="603017" y="3871771"/>
            <a:ext cx="5111977" cy="2488367"/>
            <a:chOff x="452262" y="2903828"/>
            <a:chExt cx="3833983" cy="1866275"/>
          </a:xfrm>
        </p:grpSpPr>
        <p:sp>
          <p:nvSpPr>
            <p:cNvPr id="19" name="Speech Bubble: Oval 18">
              <a:extLst>
                <a:ext uri="{FF2B5EF4-FFF2-40B4-BE49-F238E27FC236}">
                  <a16:creationId xmlns:a16="http://schemas.microsoft.com/office/drawing/2014/main" id="{198E2449-1A11-45A8-B358-FBA1D52A3E3E}"/>
                </a:ext>
              </a:extLst>
            </p:cNvPr>
            <p:cNvSpPr/>
            <p:nvPr/>
          </p:nvSpPr>
          <p:spPr>
            <a:xfrm>
              <a:off x="452262" y="2903828"/>
              <a:ext cx="3782291" cy="1866275"/>
            </a:xfrm>
            <a:prstGeom prst="wedgeEllipseCallout">
              <a:avLst/>
            </a:prstGeom>
            <a:solidFill>
              <a:srgbClr val="E5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17" name="Rectangle 16">
              <a:extLst>
                <a:ext uri="{FF2B5EF4-FFF2-40B4-BE49-F238E27FC236}">
                  <a16:creationId xmlns:a16="http://schemas.microsoft.com/office/drawing/2014/main" id="{4699527C-DDCB-4A0D-866C-5848C78C8E88}"/>
                </a:ext>
              </a:extLst>
            </p:cNvPr>
            <p:cNvSpPr/>
            <p:nvPr/>
          </p:nvSpPr>
          <p:spPr>
            <a:xfrm>
              <a:off x="656355" y="3375301"/>
              <a:ext cx="3629890" cy="900247"/>
            </a:xfrm>
            <a:prstGeom prst="rect">
              <a:avLst/>
            </a:prstGeom>
          </p:spPr>
          <p:txBody>
            <a:bodyPr wrap="square">
              <a:spAutoFit/>
            </a:bodyPr>
            <a:lstStyle/>
            <a:p>
              <a:pPr defTabSz="1219170"/>
              <a:r>
                <a:rPr lang="en-GB" sz="2400" b="1" dirty="0">
                  <a:solidFill>
                    <a:srgbClr val="008136"/>
                  </a:solidFill>
                  <a:latin typeface="Arial" panose="020B0604020202020204" pitchFamily="34" charset="0"/>
                </a:rPr>
                <a:t>I tried numerous times to raise concerns within my department. </a:t>
              </a:r>
              <a:endParaRPr lang="en-GB" sz="2400" b="1" dirty="0">
                <a:solidFill>
                  <a:srgbClr val="008136"/>
                </a:solidFill>
                <a:latin typeface="Arial" panose="020B0604020202020204"/>
              </a:endParaRPr>
            </a:p>
          </p:txBody>
        </p:sp>
      </p:grpSp>
    </p:spTree>
    <p:extLst>
      <p:ext uri="{BB962C8B-B14F-4D97-AF65-F5344CB8AC3E}">
        <p14:creationId xmlns:p14="http://schemas.microsoft.com/office/powerpoint/2010/main" val="175731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Oval 9">
            <a:extLst>
              <a:ext uri="{FF2B5EF4-FFF2-40B4-BE49-F238E27FC236}">
                <a16:creationId xmlns:a16="http://schemas.microsoft.com/office/drawing/2014/main" id="{D5B4A2F6-085E-4F99-8F3F-515B151A3229}"/>
              </a:ext>
            </a:extLst>
          </p:cNvPr>
          <p:cNvSpPr/>
          <p:nvPr/>
        </p:nvSpPr>
        <p:spPr>
          <a:xfrm>
            <a:off x="7031180" y="1422707"/>
            <a:ext cx="4842165" cy="2165620"/>
          </a:xfrm>
          <a:prstGeom prst="wedgeEllipseCallout">
            <a:avLst/>
          </a:prstGeom>
          <a:solidFill>
            <a:srgbClr val="E5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GB" sz="1867" b="1" dirty="0">
                <a:solidFill>
                  <a:srgbClr val="008136"/>
                </a:solidFill>
                <a:latin typeface="Arial" panose="020B0604020202020204" pitchFamily="34" charset="0"/>
              </a:rPr>
              <a:t>Since I have had the support of the Freedom to Speak Up Guardian I have had so much more success at being taken seriously. </a:t>
            </a:r>
            <a:endParaRPr lang="en-GB" sz="2400" dirty="0">
              <a:solidFill>
                <a:srgbClr val="FFFFFF"/>
              </a:solidFill>
              <a:latin typeface="Arial" panose="020B0604020202020204"/>
            </a:endParaRPr>
          </a:p>
        </p:txBody>
      </p:sp>
      <p:sp>
        <p:nvSpPr>
          <p:cNvPr id="2" name="Title 1">
            <a:extLst>
              <a:ext uri="{FF2B5EF4-FFF2-40B4-BE49-F238E27FC236}">
                <a16:creationId xmlns:a16="http://schemas.microsoft.com/office/drawing/2014/main" id="{7186659E-0A56-4E70-AC54-7D85CAEEE60E}"/>
              </a:ext>
            </a:extLst>
          </p:cNvPr>
          <p:cNvSpPr>
            <a:spLocks noGrp="1"/>
          </p:cNvSpPr>
          <p:nvPr>
            <p:ph type="title"/>
          </p:nvPr>
        </p:nvSpPr>
        <p:spPr>
          <a:xfrm>
            <a:off x="8723290" y="165131"/>
            <a:ext cx="3766241" cy="1188000"/>
          </a:xfrm>
        </p:spPr>
        <p:txBody>
          <a:bodyPr>
            <a:normAutofit/>
          </a:bodyPr>
          <a:lstStyle/>
          <a:p>
            <a:r>
              <a:rPr lang="en-GB" sz="3200">
                <a:latin typeface="Arial"/>
                <a:cs typeface="Arial"/>
              </a:rPr>
              <a:t>100 Voices</a:t>
            </a:r>
          </a:p>
        </p:txBody>
      </p:sp>
      <p:grpSp>
        <p:nvGrpSpPr>
          <p:cNvPr id="6" name="Group 5">
            <a:extLst>
              <a:ext uri="{FF2B5EF4-FFF2-40B4-BE49-F238E27FC236}">
                <a16:creationId xmlns:a16="http://schemas.microsoft.com/office/drawing/2014/main" id="{72AA87CA-7D73-431B-AFAC-FE103ABBD92A}"/>
              </a:ext>
            </a:extLst>
          </p:cNvPr>
          <p:cNvGrpSpPr/>
          <p:nvPr/>
        </p:nvGrpSpPr>
        <p:grpSpPr>
          <a:xfrm>
            <a:off x="1364671" y="1353130"/>
            <a:ext cx="4793675" cy="2075871"/>
            <a:chOff x="1023503" y="1014847"/>
            <a:chExt cx="3595256" cy="1556903"/>
          </a:xfrm>
        </p:grpSpPr>
        <p:sp>
          <p:nvSpPr>
            <p:cNvPr id="13" name="Speech Bubble: Oval 12">
              <a:extLst>
                <a:ext uri="{FF2B5EF4-FFF2-40B4-BE49-F238E27FC236}">
                  <a16:creationId xmlns:a16="http://schemas.microsoft.com/office/drawing/2014/main" id="{2E9304F9-D12C-468B-B48A-3458F0E221C7}"/>
                </a:ext>
              </a:extLst>
            </p:cNvPr>
            <p:cNvSpPr/>
            <p:nvPr/>
          </p:nvSpPr>
          <p:spPr>
            <a:xfrm>
              <a:off x="1023503" y="1014847"/>
              <a:ext cx="3595256" cy="1556903"/>
            </a:xfrm>
            <a:prstGeom prst="wedgeEllipseCallout">
              <a:avLst/>
            </a:prstGeom>
            <a:solidFill>
              <a:srgbClr val="E5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12" name="TextBox 11">
              <a:extLst>
                <a:ext uri="{FF2B5EF4-FFF2-40B4-BE49-F238E27FC236}">
                  <a16:creationId xmlns:a16="http://schemas.microsoft.com/office/drawing/2014/main" id="{D4C6BF14-7F50-4C52-841A-4D88DB20831A}"/>
                </a:ext>
              </a:extLst>
            </p:cNvPr>
            <p:cNvSpPr txBox="1"/>
            <p:nvPr/>
          </p:nvSpPr>
          <p:spPr>
            <a:xfrm>
              <a:off x="1511877" y="1208524"/>
              <a:ext cx="3106882" cy="1146709"/>
            </a:xfrm>
            <a:prstGeom prst="rect">
              <a:avLst/>
            </a:prstGeom>
            <a:noFill/>
          </p:spPr>
          <p:txBody>
            <a:bodyPr wrap="square" rtlCol="0">
              <a:spAutoFit/>
            </a:bodyPr>
            <a:lstStyle/>
            <a:p>
              <a:pPr defTabSz="1219170"/>
              <a:r>
                <a:rPr lang="en-GB" sz="1867" b="1" dirty="0">
                  <a:solidFill>
                    <a:srgbClr val="008136"/>
                  </a:solidFill>
                  <a:latin typeface="Arial" panose="020B0604020202020204" pitchFamily="34" charset="0"/>
                </a:rPr>
                <a:t>I have learnt that speaking up about issues that I have experienced, seen or heard is worthwhile. I am now no longer afraid to speak up. </a:t>
              </a:r>
              <a:endParaRPr lang="en-GB" sz="1867" b="1" dirty="0">
                <a:solidFill>
                  <a:srgbClr val="008136"/>
                </a:solidFill>
                <a:latin typeface="Arial" panose="020B0604020202020204"/>
              </a:endParaRPr>
            </a:p>
          </p:txBody>
        </p:sp>
      </p:grpSp>
      <p:grpSp>
        <p:nvGrpSpPr>
          <p:cNvPr id="7" name="Group 6">
            <a:extLst>
              <a:ext uri="{FF2B5EF4-FFF2-40B4-BE49-F238E27FC236}">
                <a16:creationId xmlns:a16="http://schemas.microsoft.com/office/drawing/2014/main" id="{A329D9AB-D60D-4AD9-A4FC-4E91784561B5}"/>
              </a:ext>
            </a:extLst>
          </p:cNvPr>
          <p:cNvGrpSpPr/>
          <p:nvPr/>
        </p:nvGrpSpPr>
        <p:grpSpPr>
          <a:xfrm>
            <a:off x="1572491" y="3873557"/>
            <a:ext cx="5186216" cy="2664688"/>
            <a:chOff x="1179368" y="2905168"/>
            <a:chExt cx="3889662" cy="1998516"/>
          </a:xfrm>
        </p:grpSpPr>
        <p:sp>
          <p:nvSpPr>
            <p:cNvPr id="11" name="Speech Bubble: Oval 10">
              <a:extLst>
                <a:ext uri="{FF2B5EF4-FFF2-40B4-BE49-F238E27FC236}">
                  <a16:creationId xmlns:a16="http://schemas.microsoft.com/office/drawing/2014/main" id="{52B1618C-0E61-4C87-B4A7-CC7396BFB992}"/>
                </a:ext>
              </a:extLst>
            </p:cNvPr>
            <p:cNvSpPr/>
            <p:nvPr/>
          </p:nvSpPr>
          <p:spPr>
            <a:xfrm>
              <a:off x="1179368" y="2905168"/>
              <a:ext cx="3889662" cy="1998516"/>
            </a:xfrm>
            <a:prstGeom prst="wedgeEllipseCallout">
              <a:avLst/>
            </a:prstGeom>
            <a:solidFill>
              <a:srgbClr val="E5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Arial" panose="020B0604020202020204"/>
              </a:endParaRPr>
            </a:p>
          </p:txBody>
        </p:sp>
        <p:sp>
          <p:nvSpPr>
            <p:cNvPr id="4" name="Rectangle 3">
              <a:extLst>
                <a:ext uri="{FF2B5EF4-FFF2-40B4-BE49-F238E27FC236}">
                  <a16:creationId xmlns:a16="http://schemas.microsoft.com/office/drawing/2014/main" id="{DD1DF461-2BD1-43D6-9CDD-D462CA2A0AA9}"/>
                </a:ext>
              </a:extLst>
            </p:cNvPr>
            <p:cNvSpPr/>
            <p:nvPr/>
          </p:nvSpPr>
          <p:spPr>
            <a:xfrm>
              <a:off x="1756064" y="3107747"/>
              <a:ext cx="3065318" cy="1577692"/>
            </a:xfrm>
            <a:prstGeom prst="rect">
              <a:avLst/>
            </a:prstGeom>
          </p:spPr>
          <p:txBody>
            <a:bodyPr wrap="square">
              <a:spAutoFit/>
            </a:bodyPr>
            <a:lstStyle/>
            <a:p>
              <a:pPr defTabSz="1219170"/>
              <a:r>
                <a:rPr lang="en-GB" sz="1867" b="1" dirty="0">
                  <a:solidFill>
                    <a:srgbClr val="008136"/>
                  </a:solidFill>
                  <a:latin typeface="Arial" panose="020B0604020202020204" pitchFamily="34" charset="0"/>
                </a:rPr>
                <a:t>If it hadn’t been for the Freedom to Speak Up Guardian, I do not know where I’d be today. She stood by me every step of the way. I cried, I laughed and even at times, got angry and she did not once pass judgement. </a:t>
              </a:r>
              <a:endParaRPr lang="en-GB" sz="1867" b="1" dirty="0">
                <a:solidFill>
                  <a:srgbClr val="008136"/>
                </a:solidFill>
                <a:latin typeface="Arial" panose="020B0604020202020204"/>
              </a:endParaRPr>
            </a:p>
          </p:txBody>
        </p:sp>
      </p:grpSp>
      <p:sp>
        <p:nvSpPr>
          <p:cNvPr id="14" name="Speech Bubble: Oval 13">
            <a:extLst>
              <a:ext uri="{FF2B5EF4-FFF2-40B4-BE49-F238E27FC236}">
                <a16:creationId xmlns:a16="http://schemas.microsoft.com/office/drawing/2014/main" id="{4CFB8F0E-A080-4337-9963-BA43848CAB12}"/>
              </a:ext>
            </a:extLst>
          </p:cNvPr>
          <p:cNvSpPr/>
          <p:nvPr/>
        </p:nvSpPr>
        <p:spPr>
          <a:xfrm>
            <a:off x="7453744" y="3780289"/>
            <a:ext cx="4793675" cy="2664688"/>
          </a:xfrm>
          <a:prstGeom prst="wedgeEllipseCallout">
            <a:avLst/>
          </a:prstGeom>
          <a:solidFill>
            <a:srgbClr val="E5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endParaRPr lang="en-GB" sz="2133" b="1" dirty="0">
              <a:solidFill>
                <a:srgbClr val="008136"/>
              </a:solidFill>
              <a:latin typeface="Arial" panose="020B0604020202020204" pitchFamily="34" charset="0"/>
            </a:endParaRPr>
          </a:p>
          <a:p>
            <a:pPr defTabSz="1219170"/>
            <a:r>
              <a:rPr lang="en-GB" sz="2133" b="1" dirty="0">
                <a:solidFill>
                  <a:srgbClr val="008136"/>
                </a:solidFill>
                <a:latin typeface="Arial" panose="020B0604020202020204" pitchFamily="34" charset="0"/>
              </a:rPr>
              <a:t>An email to the guardian changed a lot, making the trust a better place to work and providing safer care for our patients. </a:t>
            </a:r>
            <a:endParaRPr lang="en-GB" sz="2133" b="1" dirty="0">
              <a:solidFill>
                <a:srgbClr val="008136"/>
              </a:solidFill>
              <a:latin typeface="Arial" panose="020B0604020202020204"/>
            </a:endParaRPr>
          </a:p>
          <a:p>
            <a:pPr algn="ctr" defTabSz="1219170"/>
            <a:endParaRPr lang="en-GB" sz="2400" dirty="0">
              <a:solidFill>
                <a:srgbClr val="FFFFFF"/>
              </a:solidFill>
              <a:latin typeface="Arial" panose="020B0604020202020204"/>
            </a:endParaRPr>
          </a:p>
        </p:txBody>
      </p:sp>
    </p:spTree>
    <p:extLst>
      <p:ext uri="{BB962C8B-B14F-4D97-AF65-F5344CB8AC3E}">
        <p14:creationId xmlns:p14="http://schemas.microsoft.com/office/powerpoint/2010/main" val="87312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TextBox 3">
            <a:extLst>
              <a:ext uri="{FF2B5EF4-FFF2-40B4-BE49-F238E27FC236}">
                <a16:creationId xmlns:a16="http://schemas.microsoft.com/office/drawing/2014/main" id="{3E5485EC-3C28-4560-900F-827201FF41B5}"/>
              </a:ext>
            </a:extLst>
          </p:cNvPr>
          <p:cNvGraphicFramePr/>
          <p:nvPr>
            <p:extLst/>
          </p:nvPr>
        </p:nvGraphicFramePr>
        <p:xfrm>
          <a:off x="2576606" y="1464366"/>
          <a:ext cx="5921935" cy="5072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le 11">
            <a:extLst>
              <a:ext uri="{FF2B5EF4-FFF2-40B4-BE49-F238E27FC236}">
                <a16:creationId xmlns:a16="http://schemas.microsoft.com/office/drawing/2014/main" id="{D08EDE30-F543-455E-B8EA-009FA4F80927}"/>
              </a:ext>
            </a:extLst>
          </p:cNvPr>
          <p:cNvSpPr>
            <a:spLocks noGrp="1"/>
          </p:cNvSpPr>
          <p:nvPr>
            <p:ph type="title"/>
          </p:nvPr>
        </p:nvSpPr>
        <p:spPr/>
        <p:txBody>
          <a:bodyPr/>
          <a:lstStyle/>
          <a:p>
            <a:r>
              <a:rPr lang="en-GB"/>
              <a:t>National Guardian’s Office</a:t>
            </a:r>
          </a:p>
        </p:txBody>
      </p:sp>
    </p:spTree>
    <p:extLst>
      <p:ext uri="{BB962C8B-B14F-4D97-AF65-F5344CB8AC3E}">
        <p14:creationId xmlns:p14="http://schemas.microsoft.com/office/powerpoint/2010/main" val="322863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graphicEl>
                                              <a:dgm id="{2FEBEB9D-2DC4-4BCC-B576-7B0EAA779352}"/>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graphicEl>
                                              <a:dgm id="{0A1447CE-A0B5-460D-A30C-11C0786126A7}"/>
                                            </p:graphic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0">
                                            <p:graphicEl>
                                              <a:dgm id="{6FCA498E-7DFD-4CC1-94D1-7DC57B88E478}"/>
                                            </p:graphic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graphicEl>
                                              <a:dgm id="{9E3A7910-1598-4939-B668-AC3381E6B077}"/>
                                            </p:graphic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0">
                                            <p:graphicEl>
                                              <a:dgm id="{3C2F7F79-7BC7-4208-9C57-168C66B61FAC}"/>
                                            </p:graphic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0">
                                            <p:graphicEl>
                                              <a:dgm id="{F056C251-1FC0-4B38-8A0F-3C52AD81D0D9}"/>
                                            </p:graphic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graphicEl>
                                              <a:dgm id="{8753B611-14E8-4F9E-BE1D-703CBD68E1A5}"/>
                                            </p:graphic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0">
                                            <p:graphicEl>
                                              <a:dgm id="{91F44862-9E3C-4F8F-A3A3-6C2BF8497D99}"/>
                                            </p:graphic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0">
                                            <p:graphicEl>
                                              <a:dgm id="{ED1AE43C-07EF-47C0-A3D4-407EFD25AE80}"/>
                                            </p:graphic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0">
                                            <p:graphicEl>
                                              <a:dgm id="{ABCB8FBC-8841-4569-A7B5-6B80E46DB805}"/>
                                            </p:graphic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0">
                                            <p:graphicEl>
                                              <a:dgm id="{3970C1A8-70B5-4F74-BD2E-BCD8AAF5834D}"/>
                                            </p:graphic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0">
                                            <p:graphicEl>
                                              <a:dgm id="{87013FA0-F11C-48E8-BCCC-E990F82F900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2D83-2494-CE4C-8CA2-7444F1A202A3}"/>
              </a:ext>
            </a:extLst>
          </p:cNvPr>
          <p:cNvSpPr>
            <a:spLocks noGrp="1"/>
          </p:cNvSpPr>
          <p:nvPr>
            <p:ph type="title"/>
          </p:nvPr>
        </p:nvSpPr>
        <p:spPr/>
        <p:txBody>
          <a:bodyPr>
            <a:normAutofit/>
          </a:bodyPr>
          <a:lstStyle/>
          <a:p>
            <a:r>
              <a:rPr lang="en-US" sz="2667"/>
              <a:t>	Pan sector network</a:t>
            </a:r>
          </a:p>
        </p:txBody>
      </p:sp>
      <p:pic>
        <p:nvPicPr>
          <p:cNvPr id="7" name="Picture 6">
            <a:extLst>
              <a:ext uri="{FF2B5EF4-FFF2-40B4-BE49-F238E27FC236}">
                <a16:creationId xmlns:a16="http://schemas.microsoft.com/office/drawing/2014/main" id="{CB63B8A0-4C5C-47C2-A079-9EF533981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615" y="1527256"/>
            <a:ext cx="6944687" cy="5213299"/>
          </a:xfrm>
          <a:prstGeom prst="rect">
            <a:avLst/>
          </a:prstGeom>
        </p:spPr>
      </p:pic>
      <p:sp>
        <p:nvSpPr>
          <p:cNvPr id="8" name="TextBox 7">
            <a:extLst>
              <a:ext uri="{FF2B5EF4-FFF2-40B4-BE49-F238E27FC236}">
                <a16:creationId xmlns:a16="http://schemas.microsoft.com/office/drawing/2014/main" id="{9A5FED50-594A-4C2C-8F34-32AB47941D7C}"/>
              </a:ext>
            </a:extLst>
          </p:cNvPr>
          <p:cNvSpPr txBox="1"/>
          <p:nvPr/>
        </p:nvSpPr>
        <p:spPr>
          <a:xfrm>
            <a:off x="363523" y="2332140"/>
            <a:ext cx="3993160" cy="3785652"/>
          </a:xfrm>
          <a:prstGeom prst="rect">
            <a:avLst/>
          </a:prstGeom>
          <a:noFill/>
        </p:spPr>
        <p:txBody>
          <a:bodyPr wrap="square" rtlCol="0">
            <a:spAutoFit/>
          </a:bodyPr>
          <a:lstStyle/>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Aviation, banking, finance, military, health, retail, oil and gas, sport</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Learn and share</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Challenges and best practice</a:t>
            </a:r>
          </a:p>
          <a:p>
            <a:pPr defTabSz="1219170"/>
            <a:endParaRPr lang="en-GB" sz="2400">
              <a:solidFill>
                <a:srgbClr val="000000"/>
              </a:solidFill>
              <a:latin typeface="Arial" panose="020B0604020202020204"/>
            </a:endParaRPr>
          </a:p>
          <a:p>
            <a:pPr defTabSz="1219170"/>
            <a:endParaRPr lang="en-GB" sz="2400">
              <a:solidFill>
                <a:srgbClr val="000000"/>
              </a:solidFill>
              <a:latin typeface="Arial" panose="020B0604020202020204"/>
            </a:endParaRPr>
          </a:p>
        </p:txBody>
      </p:sp>
    </p:spTree>
    <p:extLst>
      <p:ext uri="{BB962C8B-B14F-4D97-AF65-F5344CB8AC3E}">
        <p14:creationId xmlns:p14="http://schemas.microsoft.com/office/powerpoint/2010/main" val="98919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38FFAEC-8F83-4D48-8389-C33B6025BCC8}"/>
              </a:ext>
            </a:extLst>
          </p:cNvPr>
          <p:cNvSpPr>
            <a:spLocks noGrp="1"/>
          </p:cNvSpPr>
          <p:nvPr>
            <p:ph type="title"/>
          </p:nvPr>
        </p:nvSpPr>
        <p:spPr/>
        <p:txBody>
          <a:bodyPr>
            <a:normAutofit/>
          </a:bodyPr>
          <a:lstStyle/>
          <a:p>
            <a:r>
              <a:rPr lang="en-US" sz="2667"/>
              <a:t>What is wrong with your culture?</a:t>
            </a:r>
            <a:endParaRPr lang="en-US" sz="2933"/>
          </a:p>
        </p:txBody>
      </p:sp>
      <p:pic>
        <p:nvPicPr>
          <p:cNvPr id="7" name="Picture 6">
            <a:extLst>
              <a:ext uri="{FF2B5EF4-FFF2-40B4-BE49-F238E27FC236}">
                <a16:creationId xmlns:a16="http://schemas.microsoft.com/office/drawing/2014/main" id="{4FE9D4D1-B675-4749-96A6-551F53413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23" y="1716947"/>
            <a:ext cx="2393659" cy="1196829"/>
          </a:xfrm>
          <a:prstGeom prst="rect">
            <a:avLst/>
          </a:prstGeom>
        </p:spPr>
      </p:pic>
      <p:pic>
        <p:nvPicPr>
          <p:cNvPr id="9" name="Picture 8">
            <a:extLst>
              <a:ext uri="{FF2B5EF4-FFF2-40B4-BE49-F238E27FC236}">
                <a16:creationId xmlns:a16="http://schemas.microsoft.com/office/drawing/2014/main" id="{B9797DF6-F255-4822-8BC7-3FBB5F74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8601" y="1716946"/>
            <a:ext cx="2063363" cy="1252756"/>
          </a:xfrm>
          <a:prstGeom prst="rect">
            <a:avLst/>
          </a:prstGeom>
        </p:spPr>
      </p:pic>
      <p:pic>
        <p:nvPicPr>
          <p:cNvPr id="11" name="Picture 10">
            <a:extLst>
              <a:ext uri="{FF2B5EF4-FFF2-40B4-BE49-F238E27FC236}">
                <a16:creationId xmlns:a16="http://schemas.microsoft.com/office/drawing/2014/main" id="{EC73E1C3-3EF8-446B-BF74-AB969CD01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956" y="1616579"/>
            <a:ext cx="2515704" cy="1416341"/>
          </a:xfrm>
          <a:prstGeom prst="rect">
            <a:avLst/>
          </a:prstGeom>
        </p:spPr>
      </p:pic>
      <p:sp>
        <p:nvSpPr>
          <p:cNvPr id="13" name="TextBox 12">
            <a:extLst>
              <a:ext uri="{FF2B5EF4-FFF2-40B4-BE49-F238E27FC236}">
                <a16:creationId xmlns:a16="http://schemas.microsoft.com/office/drawing/2014/main" id="{6C39A1D7-4693-47EC-A7D0-BEBDB6B6F1A9}"/>
              </a:ext>
            </a:extLst>
          </p:cNvPr>
          <p:cNvSpPr txBox="1"/>
          <p:nvPr/>
        </p:nvSpPr>
        <p:spPr>
          <a:xfrm>
            <a:off x="465189" y="2996301"/>
            <a:ext cx="2572624" cy="830997"/>
          </a:xfrm>
          <a:prstGeom prst="rect">
            <a:avLst/>
          </a:prstGeom>
          <a:noFill/>
        </p:spPr>
        <p:txBody>
          <a:bodyPr wrap="square" rtlCol="0">
            <a:spAutoFit/>
          </a:bodyPr>
          <a:lstStyle/>
          <a:p>
            <a:pPr defTabSz="1219170"/>
            <a:r>
              <a:rPr lang="en-GB" sz="2400">
                <a:solidFill>
                  <a:srgbClr val="000000"/>
                </a:solidFill>
                <a:latin typeface="Arial" panose="020B0604020202020204"/>
              </a:rPr>
              <a:t>Bullying behaviours</a:t>
            </a:r>
          </a:p>
        </p:txBody>
      </p:sp>
      <p:sp>
        <p:nvSpPr>
          <p:cNvPr id="14" name="TextBox 13">
            <a:extLst>
              <a:ext uri="{FF2B5EF4-FFF2-40B4-BE49-F238E27FC236}">
                <a16:creationId xmlns:a16="http://schemas.microsoft.com/office/drawing/2014/main" id="{292496EE-50E2-4D2D-A47A-791992B577FB}"/>
              </a:ext>
            </a:extLst>
          </p:cNvPr>
          <p:cNvSpPr txBox="1"/>
          <p:nvPr/>
        </p:nvSpPr>
        <p:spPr>
          <a:xfrm>
            <a:off x="3460809" y="3141711"/>
            <a:ext cx="2915643" cy="461665"/>
          </a:xfrm>
          <a:prstGeom prst="rect">
            <a:avLst/>
          </a:prstGeom>
          <a:noFill/>
        </p:spPr>
        <p:txBody>
          <a:bodyPr wrap="square" rtlCol="0">
            <a:spAutoFit/>
          </a:bodyPr>
          <a:lstStyle/>
          <a:p>
            <a:pPr defTabSz="1219170"/>
            <a:r>
              <a:rPr lang="en-GB" sz="2400">
                <a:solidFill>
                  <a:srgbClr val="000000"/>
                </a:solidFill>
                <a:latin typeface="Arial" panose="020B0604020202020204"/>
              </a:rPr>
              <a:t>Conflicts of interest</a:t>
            </a:r>
          </a:p>
        </p:txBody>
      </p:sp>
      <p:sp>
        <p:nvSpPr>
          <p:cNvPr id="15" name="TextBox 14">
            <a:extLst>
              <a:ext uri="{FF2B5EF4-FFF2-40B4-BE49-F238E27FC236}">
                <a16:creationId xmlns:a16="http://schemas.microsoft.com/office/drawing/2014/main" id="{89A22187-A8AB-420A-905C-CE591E321B97}"/>
              </a:ext>
            </a:extLst>
          </p:cNvPr>
          <p:cNvSpPr txBox="1"/>
          <p:nvPr/>
        </p:nvSpPr>
        <p:spPr>
          <a:xfrm>
            <a:off x="6717956" y="3141712"/>
            <a:ext cx="2572624" cy="461665"/>
          </a:xfrm>
          <a:prstGeom prst="rect">
            <a:avLst/>
          </a:prstGeom>
          <a:noFill/>
        </p:spPr>
        <p:txBody>
          <a:bodyPr wrap="square" rtlCol="0">
            <a:spAutoFit/>
          </a:bodyPr>
          <a:lstStyle/>
          <a:p>
            <a:pPr defTabSz="1219170"/>
            <a:r>
              <a:rPr lang="en-GB" sz="2400">
                <a:solidFill>
                  <a:srgbClr val="000000"/>
                </a:solidFill>
                <a:latin typeface="Arial" panose="020B0604020202020204"/>
              </a:rPr>
              <a:t>Inequality</a:t>
            </a:r>
          </a:p>
        </p:txBody>
      </p:sp>
      <p:sp>
        <p:nvSpPr>
          <p:cNvPr id="16" name="TextBox 15">
            <a:extLst>
              <a:ext uri="{FF2B5EF4-FFF2-40B4-BE49-F238E27FC236}">
                <a16:creationId xmlns:a16="http://schemas.microsoft.com/office/drawing/2014/main" id="{86E76B1D-C701-48B1-B383-6472CC5709D6}"/>
              </a:ext>
            </a:extLst>
          </p:cNvPr>
          <p:cNvSpPr txBox="1"/>
          <p:nvPr/>
        </p:nvSpPr>
        <p:spPr>
          <a:xfrm>
            <a:off x="3695701" y="5777219"/>
            <a:ext cx="2572624" cy="461665"/>
          </a:xfrm>
          <a:prstGeom prst="rect">
            <a:avLst/>
          </a:prstGeom>
          <a:noFill/>
        </p:spPr>
        <p:txBody>
          <a:bodyPr wrap="square" rtlCol="0">
            <a:spAutoFit/>
          </a:bodyPr>
          <a:lstStyle/>
          <a:p>
            <a:pPr defTabSz="1219170"/>
            <a:r>
              <a:rPr lang="en-GB" sz="2400">
                <a:solidFill>
                  <a:srgbClr val="000000"/>
                </a:solidFill>
                <a:latin typeface="Arial" panose="020B0604020202020204"/>
              </a:rPr>
              <a:t>Workarounds</a:t>
            </a:r>
          </a:p>
        </p:txBody>
      </p:sp>
      <p:pic>
        <p:nvPicPr>
          <p:cNvPr id="18" name="Picture 17">
            <a:extLst>
              <a:ext uri="{FF2B5EF4-FFF2-40B4-BE49-F238E27FC236}">
                <a16:creationId xmlns:a16="http://schemas.microsoft.com/office/drawing/2014/main" id="{C406F400-DA00-476C-B33F-945B3AB60C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8229" y="1746497"/>
            <a:ext cx="2274057" cy="1193651"/>
          </a:xfrm>
          <a:prstGeom prst="rect">
            <a:avLst/>
          </a:prstGeom>
        </p:spPr>
      </p:pic>
      <p:sp>
        <p:nvSpPr>
          <p:cNvPr id="19" name="TextBox 18">
            <a:extLst>
              <a:ext uri="{FF2B5EF4-FFF2-40B4-BE49-F238E27FC236}">
                <a16:creationId xmlns:a16="http://schemas.microsoft.com/office/drawing/2014/main" id="{0E10BD4E-7E1F-49A2-887E-654CFA4995DB}"/>
              </a:ext>
            </a:extLst>
          </p:cNvPr>
          <p:cNvSpPr txBox="1"/>
          <p:nvPr/>
        </p:nvSpPr>
        <p:spPr>
          <a:xfrm>
            <a:off x="9489783" y="3141711"/>
            <a:ext cx="2606004" cy="461665"/>
          </a:xfrm>
          <a:prstGeom prst="rect">
            <a:avLst/>
          </a:prstGeom>
          <a:noFill/>
        </p:spPr>
        <p:txBody>
          <a:bodyPr wrap="square" rtlCol="0">
            <a:spAutoFit/>
          </a:bodyPr>
          <a:lstStyle/>
          <a:p>
            <a:pPr defTabSz="1219170"/>
            <a:r>
              <a:rPr lang="en-GB" sz="2400">
                <a:solidFill>
                  <a:srgbClr val="000000"/>
                </a:solidFill>
                <a:latin typeface="Arial" panose="020B0604020202020204"/>
              </a:rPr>
              <a:t>Focus on targets</a:t>
            </a:r>
          </a:p>
        </p:txBody>
      </p:sp>
      <p:pic>
        <p:nvPicPr>
          <p:cNvPr id="21" name="Picture 20">
            <a:extLst>
              <a:ext uri="{FF2B5EF4-FFF2-40B4-BE49-F238E27FC236}">
                <a16:creationId xmlns:a16="http://schemas.microsoft.com/office/drawing/2014/main" id="{39AEAF18-E75B-43E5-8E64-5013B80977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431" y="3918455"/>
            <a:ext cx="1624548" cy="1619133"/>
          </a:xfrm>
          <a:prstGeom prst="rect">
            <a:avLst/>
          </a:prstGeom>
        </p:spPr>
      </p:pic>
      <p:sp>
        <p:nvSpPr>
          <p:cNvPr id="22" name="TextBox 21">
            <a:extLst>
              <a:ext uri="{FF2B5EF4-FFF2-40B4-BE49-F238E27FC236}">
                <a16:creationId xmlns:a16="http://schemas.microsoft.com/office/drawing/2014/main" id="{7A68AA11-D054-42DF-8A9E-CE6D477FBA6F}"/>
              </a:ext>
            </a:extLst>
          </p:cNvPr>
          <p:cNvSpPr txBox="1"/>
          <p:nvPr/>
        </p:nvSpPr>
        <p:spPr>
          <a:xfrm>
            <a:off x="781574" y="5777219"/>
            <a:ext cx="2013357" cy="461665"/>
          </a:xfrm>
          <a:prstGeom prst="rect">
            <a:avLst/>
          </a:prstGeom>
          <a:noFill/>
        </p:spPr>
        <p:txBody>
          <a:bodyPr wrap="square" rtlCol="0">
            <a:spAutoFit/>
          </a:bodyPr>
          <a:lstStyle/>
          <a:p>
            <a:pPr defTabSz="1219170"/>
            <a:r>
              <a:rPr lang="en-GB" sz="2400">
                <a:solidFill>
                  <a:srgbClr val="000000"/>
                </a:solidFill>
                <a:latin typeface="Arial" panose="020B0604020202020204"/>
              </a:rPr>
              <a:t>Competition</a:t>
            </a:r>
          </a:p>
        </p:txBody>
      </p:sp>
      <p:pic>
        <p:nvPicPr>
          <p:cNvPr id="26" name="Picture 25">
            <a:extLst>
              <a:ext uri="{FF2B5EF4-FFF2-40B4-BE49-F238E27FC236}">
                <a16:creationId xmlns:a16="http://schemas.microsoft.com/office/drawing/2014/main" id="{240DF646-BFE6-4C2C-ADCD-4182A0CC2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8422" y="3806163"/>
            <a:ext cx="2275012" cy="1691188"/>
          </a:xfrm>
          <a:prstGeom prst="rect">
            <a:avLst/>
          </a:prstGeom>
        </p:spPr>
      </p:pic>
      <p:pic>
        <p:nvPicPr>
          <p:cNvPr id="28" name="Picture 27">
            <a:extLst>
              <a:ext uri="{FF2B5EF4-FFF2-40B4-BE49-F238E27FC236}">
                <a16:creationId xmlns:a16="http://schemas.microsoft.com/office/drawing/2014/main" id="{49BAAEC5-8BEC-4DE5-A49F-E37DE09139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5770" y="3779491"/>
            <a:ext cx="1692545" cy="1897061"/>
          </a:xfrm>
          <a:prstGeom prst="rect">
            <a:avLst/>
          </a:prstGeom>
        </p:spPr>
      </p:pic>
      <p:sp>
        <p:nvSpPr>
          <p:cNvPr id="29" name="TextBox 28">
            <a:extLst>
              <a:ext uri="{FF2B5EF4-FFF2-40B4-BE49-F238E27FC236}">
                <a16:creationId xmlns:a16="http://schemas.microsoft.com/office/drawing/2014/main" id="{2710FA4D-A5AA-45EB-A725-93913851D29C}"/>
              </a:ext>
            </a:extLst>
          </p:cNvPr>
          <p:cNvSpPr txBox="1"/>
          <p:nvPr/>
        </p:nvSpPr>
        <p:spPr>
          <a:xfrm>
            <a:off x="6832020" y="5814293"/>
            <a:ext cx="2344496" cy="830997"/>
          </a:xfrm>
          <a:prstGeom prst="rect">
            <a:avLst/>
          </a:prstGeom>
          <a:noFill/>
        </p:spPr>
        <p:txBody>
          <a:bodyPr wrap="square" rtlCol="0">
            <a:spAutoFit/>
          </a:bodyPr>
          <a:lstStyle/>
          <a:p>
            <a:pPr defTabSz="1219170"/>
            <a:r>
              <a:rPr lang="en-GB" sz="2400">
                <a:solidFill>
                  <a:srgbClr val="000000"/>
                </a:solidFill>
                <a:latin typeface="Arial" panose="020B0604020202020204"/>
              </a:rPr>
              <a:t>Entrenched views</a:t>
            </a:r>
          </a:p>
        </p:txBody>
      </p:sp>
      <p:pic>
        <p:nvPicPr>
          <p:cNvPr id="31" name="Picture 30">
            <a:extLst>
              <a:ext uri="{FF2B5EF4-FFF2-40B4-BE49-F238E27FC236}">
                <a16:creationId xmlns:a16="http://schemas.microsoft.com/office/drawing/2014/main" id="{43316DBB-23C2-41A7-9F7F-B76FA8FEE8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0652" y="3779491"/>
            <a:ext cx="2589208" cy="1600899"/>
          </a:xfrm>
          <a:prstGeom prst="rect">
            <a:avLst/>
          </a:prstGeom>
        </p:spPr>
      </p:pic>
      <p:sp>
        <p:nvSpPr>
          <p:cNvPr id="32" name="TextBox 31">
            <a:extLst>
              <a:ext uri="{FF2B5EF4-FFF2-40B4-BE49-F238E27FC236}">
                <a16:creationId xmlns:a16="http://schemas.microsoft.com/office/drawing/2014/main" id="{3DF14224-8DFB-407F-B5B1-E5BE992C1193}"/>
              </a:ext>
            </a:extLst>
          </p:cNvPr>
          <p:cNvSpPr txBox="1"/>
          <p:nvPr/>
        </p:nvSpPr>
        <p:spPr>
          <a:xfrm>
            <a:off x="9450652" y="5752737"/>
            <a:ext cx="2431632" cy="461665"/>
          </a:xfrm>
          <a:prstGeom prst="rect">
            <a:avLst/>
          </a:prstGeom>
          <a:noFill/>
        </p:spPr>
        <p:txBody>
          <a:bodyPr wrap="square" rtlCol="0">
            <a:spAutoFit/>
          </a:bodyPr>
          <a:lstStyle/>
          <a:p>
            <a:pPr defTabSz="1219170"/>
            <a:r>
              <a:rPr lang="en-GB" sz="2400">
                <a:solidFill>
                  <a:srgbClr val="000000"/>
                </a:solidFill>
                <a:latin typeface="Arial" panose="020B0604020202020204"/>
              </a:rPr>
              <a:t>Rivalry</a:t>
            </a:r>
          </a:p>
        </p:txBody>
      </p:sp>
    </p:spTree>
    <p:extLst>
      <p:ext uri="{BB962C8B-B14F-4D97-AF65-F5344CB8AC3E}">
        <p14:creationId xmlns:p14="http://schemas.microsoft.com/office/powerpoint/2010/main" val="261428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2D83-2494-CE4C-8CA2-7444F1A202A3}"/>
              </a:ext>
            </a:extLst>
          </p:cNvPr>
          <p:cNvSpPr>
            <a:spLocks noGrp="1"/>
          </p:cNvSpPr>
          <p:nvPr>
            <p:ph type="title"/>
          </p:nvPr>
        </p:nvSpPr>
        <p:spPr/>
        <p:txBody>
          <a:bodyPr>
            <a:normAutofit/>
          </a:bodyPr>
          <a:lstStyle/>
          <a:p>
            <a:r>
              <a:rPr lang="en-US" sz="3200"/>
              <a:t>	</a:t>
            </a:r>
            <a:r>
              <a:rPr lang="en-US" sz="2667"/>
              <a:t>What do we want the culture to look like?</a:t>
            </a:r>
          </a:p>
        </p:txBody>
      </p:sp>
      <p:pic>
        <p:nvPicPr>
          <p:cNvPr id="7" name="Picture 6">
            <a:extLst>
              <a:ext uri="{FF2B5EF4-FFF2-40B4-BE49-F238E27FC236}">
                <a16:creationId xmlns:a16="http://schemas.microsoft.com/office/drawing/2014/main" id="{77EC1406-F866-409B-8C04-9DE60A95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484" y="1212702"/>
            <a:ext cx="2321389" cy="2474828"/>
          </a:xfrm>
          <a:prstGeom prst="rect">
            <a:avLst/>
          </a:prstGeom>
        </p:spPr>
      </p:pic>
      <p:pic>
        <p:nvPicPr>
          <p:cNvPr id="14" name="Picture 13">
            <a:extLst>
              <a:ext uri="{FF2B5EF4-FFF2-40B4-BE49-F238E27FC236}">
                <a16:creationId xmlns:a16="http://schemas.microsoft.com/office/drawing/2014/main" id="{37DD7905-61B7-45D0-AC81-03B77C767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4440" y="1353131"/>
            <a:ext cx="3206953" cy="2478101"/>
          </a:xfrm>
          <a:prstGeom prst="rect">
            <a:avLst/>
          </a:prstGeom>
        </p:spPr>
      </p:pic>
      <p:pic>
        <p:nvPicPr>
          <p:cNvPr id="16" name="Picture 15">
            <a:extLst>
              <a:ext uri="{FF2B5EF4-FFF2-40B4-BE49-F238E27FC236}">
                <a16:creationId xmlns:a16="http://schemas.microsoft.com/office/drawing/2014/main" id="{33E05150-3A45-4DA7-9AA9-56245D10F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91" y="3916260"/>
            <a:ext cx="3559064" cy="2680283"/>
          </a:xfrm>
          <a:prstGeom prst="rect">
            <a:avLst/>
          </a:prstGeom>
        </p:spPr>
      </p:pic>
      <p:pic>
        <p:nvPicPr>
          <p:cNvPr id="19" name="Picture 18">
            <a:extLst>
              <a:ext uri="{FF2B5EF4-FFF2-40B4-BE49-F238E27FC236}">
                <a16:creationId xmlns:a16="http://schemas.microsoft.com/office/drawing/2014/main" id="{3DD969BB-D40A-462B-827D-53F2C58AB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809" y="1519708"/>
            <a:ext cx="2466555" cy="2396552"/>
          </a:xfrm>
          <a:prstGeom prst="rect">
            <a:avLst/>
          </a:prstGeom>
        </p:spPr>
      </p:pic>
      <p:pic>
        <p:nvPicPr>
          <p:cNvPr id="21" name="Picture 20">
            <a:extLst>
              <a:ext uri="{FF2B5EF4-FFF2-40B4-BE49-F238E27FC236}">
                <a16:creationId xmlns:a16="http://schemas.microsoft.com/office/drawing/2014/main" id="{42638036-388F-4856-9AC4-90A9AC6D97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2395" y="4515873"/>
            <a:ext cx="2190829" cy="1644839"/>
          </a:xfrm>
          <a:prstGeom prst="rect">
            <a:avLst/>
          </a:prstGeom>
        </p:spPr>
      </p:pic>
      <p:pic>
        <p:nvPicPr>
          <p:cNvPr id="8" name="Picture 7">
            <a:extLst>
              <a:ext uri="{FF2B5EF4-FFF2-40B4-BE49-F238E27FC236}">
                <a16:creationId xmlns:a16="http://schemas.microsoft.com/office/drawing/2014/main" id="{81A28806-FC8F-4777-BDA4-7647126B3E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0758" y="4288475"/>
            <a:ext cx="2066333" cy="2066333"/>
          </a:xfrm>
          <a:prstGeom prst="rect">
            <a:avLst/>
          </a:prstGeom>
        </p:spPr>
      </p:pic>
      <p:pic>
        <p:nvPicPr>
          <p:cNvPr id="4" name="Picture 3">
            <a:extLst>
              <a:ext uri="{FF2B5EF4-FFF2-40B4-BE49-F238E27FC236}">
                <a16:creationId xmlns:a16="http://schemas.microsoft.com/office/drawing/2014/main" id="{B68C5526-118B-4F17-AA37-56775019BE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884" y="1254664"/>
            <a:ext cx="2597035" cy="2313325"/>
          </a:xfrm>
          <a:prstGeom prst="rect">
            <a:avLst/>
          </a:prstGeom>
        </p:spPr>
      </p:pic>
    </p:spTree>
    <p:extLst>
      <p:ext uri="{BB962C8B-B14F-4D97-AF65-F5344CB8AC3E}">
        <p14:creationId xmlns:p14="http://schemas.microsoft.com/office/powerpoint/2010/main" val="1995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2D83-2494-CE4C-8CA2-7444F1A202A3}"/>
              </a:ext>
            </a:extLst>
          </p:cNvPr>
          <p:cNvSpPr>
            <a:spLocks noGrp="1"/>
          </p:cNvSpPr>
          <p:nvPr>
            <p:ph type="title"/>
          </p:nvPr>
        </p:nvSpPr>
        <p:spPr>
          <a:xfrm>
            <a:off x="3472212" y="165131"/>
            <a:ext cx="8592277" cy="1188000"/>
          </a:xfrm>
        </p:spPr>
        <p:txBody>
          <a:bodyPr>
            <a:normAutofit/>
          </a:bodyPr>
          <a:lstStyle/>
          <a:p>
            <a:pPr algn="ctr"/>
            <a:r>
              <a:rPr lang="en-US" sz="2667"/>
              <a:t>Our next steps</a:t>
            </a:r>
          </a:p>
        </p:txBody>
      </p:sp>
      <p:sp>
        <p:nvSpPr>
          <p:cNvPr id="3" name="TextBox 2">
            <a:extLst>
              <a:ext uri="{FF2B5EF4-FFF2-40B4-BE49-F238E27FC236}">
                <a16:creationId xmlns:a16="http://schemas.microsoft.com/office/drawing/2014/main" id="{FB85FC94-3A32-4194-BAD8-FF8848AE546B}"/>
              </a:ext>
            </a:extLst>
          </p:cNvPr>
          <p:cNvSpPr txBox="1"/>
          <p:nvPr/>
        </p:nvSpPr>
        <p:spPr>
          <a:xfrm>
            <a:off x="580807" y="1353131"/>
            <a:ext cx="5782811" cy="5262979"/>
          </a:xfrm>
          <a:prstGeom prst="rect">
            <a:avLst/>
          </a:prstGeom>
          <a:noFill/>
        </p:spPr>
        <p:txBody>
          <a:bodyPr wrap="square" rtlCol="0" anchor="t">
            <a:spAutoFit/>
          </a:bodyPr>
          <a:lstStyle/>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Make speaking up business as usual</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Phase Two of case reviews</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Primary care Vanguards</a:t>
            </a:r>
            <a:endParaRPr lang="en-GB" sz="2400">
              <a:solidFill>
                <a:srgbClr val="000000"/>
              </a:solidFill>
              <a:latin typeface="Arial" panose="020B0604020202020204"/>
              <a:cs typeface="Arial"/>
            </a:endParaRPr>
          </a:p>
          <a:p>
            <a:pPr defTabSz="1219170">
              <a:buClr>
                <a:srgbClr val="008136"/>
              </a:buCl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100 Voices campaign</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cs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cs typeface="Arial" panose="020B0604020202020204"/>
              </a:rPr>
              <a:t>Training </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Independent annual report laid before Parliament</a:t>
            </a:r>
          </a:p>
          <a:p>
            <a:pPr defTabSz="1219170"/>
            <a:endParaRPr lang="en-GB" sz="2400">
              <a:solidFill>
                <a:srgbClr val="000000"/>
              </a:solidFill>
              <a:latin typeface="Arial" panose="020B0604020202020204"/>
            </a:endParaRPr>
          </a:p>
          <a:p>
            <a:pPr defTabSz="1219170"/>
            <a:endParaRPr lang="en-GB" sz="2400">
              <a:solidFill>
                <a:srgbClr val="000000"/>
              </a:solidFill>
              <a:latin typeface="Arial" panose="020B0604020202020204"/>
            </a:endParaRPr>
          </a:p>
        </p:txBody>
      </p:sp>
      <p:pic>
        <p:nvPicPr>
          <p:cNvPr id="5" name="Picture 4" descr="A person holding a sign&#10;&#10;Description generated with very high confidence">
            <a:extLst>
              <a:ext uri="{FF2B5EF4-FFF2-40B4-BE49-F238E27FC236}">
                <a16:creationId xmlns:a16="http://schemas.microsoft.com/office/drawing/2014/main" id="{2F38D7D4-AE57-45E3-B41B-D618AB8FBD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4570" y="1564244"/>
            <a:ext cx="4362431" cy="4479073"/>
          </a:xfrm>
          <a:prstGeom prst="rect">
            <a:avLst/>
          </a:prstGeom>
        </p:spPr>
      </p:pic>
    </p:spTree>
    <p:extLst>
      <p:ext uri="{BB962C8B-B14F-4D97-AF65-F5344CB8AC3E}">
        <p14:creationId xmlns:p14="http://schemas.microsoft.com/office/powerpoint/2010/main" val="255402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62D83-2494-CE4C-8CA2-7444F1A202A3}"/>
              </a:ext>
            </a:extLst>
          </p:cNvPr>
          <p:cNvSpPr>
            <a:spLocks noGrp="1"/>
          </p:cNvSpPr>
          <p:nvPr>
            <p:ph type="title"/>
          </p:nvPr>
        </p:nvSpPr>
        <p:spPr>
          <a:xfrm>
            <a:off x="3472212" y="165131"/>
            <a:ext cx="8592277" cy="1188000"/>
          </a:xfrm>
        </p:spPr>
        <p:txBody>
          <a:bodyPr>
            <a:normAutofit/>
          </a:bodyPr>
          <a:lstStyle/>
          <a:p>
            <a:pPr algn="ctr"/>
            <a:r>
              <a:rPr lang="en-US" sz="2667"/>
              <a:t>	Your next steps?</a:t>
            </a:r>
          </a:p>
        </p:txBody>
      </p:sp>
      <p:sp>
        <p:nvSpPr>
          <p:cNvPr id="3" name="TextBox 2">
            <a:extLst>
              <a:ext uri="{FF2B5EF4-FFF2-40B4-BE49-F238E27FC236}">
                <a16:creationId xmlns:a16="http://schemas.microsoft.com/office/drawing/2014/main" id="{FB85FC94-3A32-4194-BAD8-FF8848AE546B}"/>
              </a:ext>
            </a:extLst>
          </p:cNvPr>
          <p:cNvSpPr txBox="1"/>
          <p:nvPr/>
        </p:nvSpPr>
        <p:spPr>
          <a:xfrm>
            <a:off x="620785" y="1661021"/>
            <a:ext cx="5953779" cy="4524315"/>
          </a:xfrm>
          <a:prstGeom prst="rect">
            <a:avLst/>
          </a:prstGeom>
          <a:noFill/>
        </p:spPr>
        <p:txBody>
          <a:bodyPr wrap="square" rtlCol="0" anchor="t">
            <a:spAutoFit/>
          </a:bodyPr>
          <a:lstStyle/>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cs typeface="Arial" panose="020B0604020202020204"/>
              </a:rPr>
              <a:t>Appoint Freedom to Speak up Guardians</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cs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Speak up yourself</a:t>
            </a:r>
          </a:p>
          <a:p>
            <a:pPr defTabSz="1219170">
              <a:buClr>
                <a:srgbClr val="008136"/>
              </a:buCl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Listen with fascination </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marL="380990" indent="-380990" defTabSz="1219170">
              <a:buClr>
                <a:srgbClr val="008136"/>
              </a:buClr>
              <a:buFont typeface="Wingdings" panose="05000000000000000000" pitchFamily="2" charset="2"/>
              <a:buChar char="§"/>
            </a:pPr>
            <a:r>
              <a:rPr lang="en-GB" sz="2400">
                <a:solidFill>
                  <a:srgbClr val="000000"/>
                </a:solidFill>
                <a:latin typeface="Arial" panose="020B0604020202020204"/>
              </a:rPr>
              <a:t>Make improvements</a:t>
            </a:r>
          </a:p>
          <a:p>
            <a:pPr marL="380990" indent="-380990" defTabSz="1219170">
              <a:buClr>
                <a:srgbClr val="008136"/>
              </a:buClr>
              <a:buFont typeface="Wingdings" panose="05000000000000000000" pitchFamily="2" charset="2"/>
              <a:buChar char="§"/>
            </a:pPr>
            <a:endParaRPr lang="en-GB" sz="2400">
              <a:solidFill>
                <a:srgbClr val="000000"/>
              </a:solidFill>
              <a:latin typeface="Arial" panose="020B0604020202020204"/>
            </a:endParaRPr>
          </a:p>
          <a:p>
            <a:pPr defTabSz="1219170"/>
            <a:endParaRPr lang="en-GB" sz="2400">
              <a:solidFill>
                <a:srgbClr val="000000"/>
              </a:solidFill>
              <a:latin typeface="Arial" panose="020B0604020202020204"/>
            </a:endParaRPr>
          </a:p>
          <a:p>
            <a:pPr defTabSz="1219170"/>
            <a:endParaRPr lang="en-GB" sz="2400">
              <a:solidFill>
                <a:srgbClr val="000000"/>
              </a:solidFill>
              <a:latin typeface="Arial" panose="020B0604020202020204"/>
            </a:endParaRPr>
          </a:p>
        </p:txBody>
      </p:sp>
      <p:pic>
        <p:nvPicPr>
          <p:cNvPr id="6" name="Picture 5">
            <a:extLst>
              <a:ext uri="{FF2B5EF4-FFF2-40B4-BE49-F238E27FC236}">
                <a16:creationId xmlns:a16="http://schemas.microsoft.com/office/drawing/2014/main" id="{B45795F7-74F2-461A-BE9C-0B8125CCA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4292" y="2932311"/>
            <a:ext cx="860187" cy="917043"/>
          </a:xfrm>
          <a:prstGeom prst="rect">
            <a:avLst/>
          </a:prstGeom>
        </p:spPr>
      </p:pic>
      <p:pic>
        <p:nvPicPr>
          <p:cNvPr id="9" name="Picture 8">
            <a:extLst>
              <a:ext uri="{FF2B5EF4-FFF2-40B4-BE49-F238E27FC236}">
                <a16:creationId xmlns:a16="http://schemas.microsoft.com/office/drawing/2014/main" id="{D88759CA-F685-4EB5-B007-056FD5FF4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1751" y="1826328"/>
            <a:ext cx="4823669" cy="3617752"/>
          </a:xfrm>
          <a:prstGeom prst="rect">
            <a:avLst/>
          </a:prstGeom>
        </p:spPr>
      </p:pic>
      <p:pic>
        <p:nvPicPr>
          <p:cNvPr id="5" name="Picture 4">
            <a:extLst>
              <a:ext uri="{FF2B5EF4-FFF2-40B4-BE49-F238E27FC236}">
                <a16:creationId xmlns:a16="http://schemas.microsoft.com/office/drawing/2014/main" id="{DE86504B-D3C8-4355-BBC4-8C386B73F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6757" y="4144321"/>
            <a:ext cx="1267121" cy="1128696"/>
          </a:xfrm>
          <a:prstGeom prst="rect">
            <a:avLst/>
          </a:prstGeom>
        </p:spPr>
      </p:pic>
    </p:spTree>
    <p:extLst>
      <p:ext uri="{BB962C8B-B14F-4D97-AF65-F5344CB8AC3E}">
        <p14:creationId xmlns:p14="http://schemas.microsoft.com/office/powerpoint/2010/main" val="61538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2F2A-0370-4ACC-8CAA-5BDEA28CFA36}"/>
              </a:ext>
            </a:extLst>
          </p:cNvPr>
          <p:cNvSpPr>
            <a:spLocks noGrp="1"/>
          </p:cNvSpPr>
          <p:nvPr>
            <p:ph type="title"/>
          </p:nvPr>
        </p:nvSpPr>
        <p:spPr/>
        <p:txBody>
          <a:bodyPr>
            <a:normAutofit/>
          </a:bodyPr>
          <a:lstStyle/>
          <a:p>
            <a:r>
              <a:rPr lang="en-GB" sz="2667"/>
              <a:t>		Thank you</a:t>
            </a:r>
          </a:p>
        </p:txBody>
      </p:sp>
      <p:sp>
        <p:nvSpPr>
          <p:cNvPr id="3" name="Content Placeholder 2">
            <a:extLst>
              <a:ext uri="{FF2B5EF4-FFF2-40B4-BE49-F238E27FC236}">
                <a16:creationId xmlns:a16="http://schemas.microsoft.com/office/drawing/2014/main" id="{B77030B7-B5E8-45FE-A690-4E30B40965F4}"/>
              </a:ext>
            </a:extLst>
          </p:cNvPr>
          <p:cNvSpPr>
            <a:spLocks noGrp="1"/>
          </p:cNvSpPr>
          <p:nvPr>
            <p:ph idx="1"/>
          </p:nvPr>
        </p:nvSpPr>
        <p:spPr/>
        <p:txBody>
          <a:bodyPr vert="horz" lIns="0" tIns="0" rIns="0" bIns="0" rtlCol="0" anchor="t">
            <a:normAutofit/>
          </a:bodyPr>
          <a:lstStyle/>
          <a:p>
            <a:pPr marL="456342" indent="-456342"/>
            <a:endParaRPr lang="en-GB"/>
          </a:p>
          <a:p>
            <a:pPr marL="456342" indent="-456342"/>
            <a:endParaRPr lang="en-GB"/>
          </a:p>
          <a:p>
            <a:pPr marL="0" indent="0">
              <a:buNone/>
            </a:pPr>
            <a:r>
              <a:rPr lang="en-GB" sz="2667">
                <a:latin typeface="Arial"/>
                <a:cs typeface="Arial"/>
              </a:rPr>
              <a:t>@</a:t>
            </a:r>
            <a:r>
              <a:rPr lang="en-GB" sz="2667" err="1">
                <a:latin typeface="Arial"/>
                <a:cs typeface="Arial"/>
              </a:rPr>
              <a:t>NatGuardianFTSU</a:t>
            </a:r>
          </a:p>
          <a:p>
            <a:pPr marL="0" indent="0">
              <a:buNone/>
            </a:pPr>
            <a:endParaRPr lang="en-GB" sz="2667"/>
          </a:p>
          <a:p>
            <a:pPr marL="0" indent="0">
              <a:buNone/>
            </a:pPr>
            <a:r>
              <a:rPr lang="en-GB" sz="2667">
                <a:latin typeface="Arial"/>
                <a:cs typeface="Arial"/>
              </a:rPr>
              <a:t>#FTSU</a:t>
            </a:r>
          </a:p>
          <a:p>
            <a:pPr marL="0" indent="0">
              <a:buNone/>
            </a:pPr>
            <a:endParaRPr lang="en-GB" sz="2667"/>
          </a:p>
          <a:p>
            <a:pPr marL="0" indent="0">
              <a:buNone/>
            </a:pPr>
            <a:r>
              <a:rPr lang="en-GB" sz="2667">
                <a:latin typeface="Arial"/>
                <a:cs typeface="Arial"/>
              </a:rPr>
              <a:t>www.nationalguardian.org.uk</a:t>
            </a:r>
          </a:p>
        </p:txBody>
      </p:sp>
      <p:pic>
        <p:nvPicPr>
          <p:cNvPr id="7" name="Picture 6">
            <a:extLst>
              <a:ext uri="{FF2B5EF4-FFF2-40B4-BE49-F238E27FC236}">
                <a16:creationId xmlns:a16="http://schemas.microsoft.com/office/drawing/2014/main" id="{1EBB1F35-D878-4CCF-8042-273B99F23B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3500" y="2074877"/>
            <a:ext cx="5703017" cy="3754073"/>
          </a:xfrm>
          <a:prstGeom prst="rect">
            <a:avLst/>
          </a:prstGeom>
        </p:spPr>
      </p:pic>
    </p:spTree>
    <p:extLst>
      <p:ext uri="{BB962C8B-B14F-4D97-AF65-F5344CB8AC3E}">
        <p14:creationId xmlns:p14="http://schemas.microsoft.com/office/powerpoint/2010/main" val="271585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chemeClr val="tx2">
                  <a:lumMod val="75000"/>
                  <a:lumOff val="25000"/>
                </a:schemeClr>
              </a:buClr>
              <a:defRPr/>
            </a:pPr>
            <a:r>
              <a:rPr lang="en-GB" sz="4000" b="1" dirty="0">
                <a:solidFill>
                  <a:schemeClr val="tx2">
                    <a:lumMod val="75000"/>
                  </a:schemeClr>
                </a:solidFill>
                <a:ea typeface="ＭＳ Ｐゴシック" charset="-128"/>
              </a:rPr>
              <a:t>Bullying or Banter – What’s The Difference?</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Sally Brett</a:t>
            </a:r>
          </a:p>
          <a:p>
            <a:pPr fontAlgn="auto">
              <a:spcBef>
                <a:spcPct val="50000"/>
              </a:spcBef>
              <a:spcAft>
                <a:spcPts val="0"/>
              </a:spcAft>
              <a:buClr>
                <a:schemeClr val="tx2">
                  <a:lumMod val="75000"/>
                  <a:lumOff val="25000"/>
                </a:schemeClr>
              </a:buClr>
              <a:defRPr/>
            </a:pPr>
            <a:r>
              <a:rPr lang="en-GB" sz="3600" dirty="0" smtClean="0">
                <a:solidFill>
                  <a:schemeClr val="tx2">
                    <a:lumMod val="75000"/>
                  </a:schemeClr>
                </a:solidFill>
                <a:ea typeface="ＭＳ Ｐゴシック" charset="-128"/>
              </a:rPr>
              <a:t>British Medical Association</a:t>
            </a:r>
          </a:p>
        </p:txBody>
      </p:sp>
      <p:sp>
        <p:nvSpPr>
          <p:cNvPr id="4" name="Title 1"/>
          <p:cNvSpPr txBox="1">
            <a:spLocks/>
          </p:cNvSpPr>
          <p:nvPr/>
        </p:nvSpPr>
        <p:spPr>
          <a:xfrm>
            <a:off x="498080" y="310341"/>
            <a:ext cx="10694317"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Session 2</a:t>
            </a:r>
            <a:endParaRPr lang="en-GB" sz="4800" b="1" dirty="0">
              <a:solidFill>
                <a:schemeClr val="tx2">
                  <a:lumMod val="75000"/>
                </a:schemeClr>
              </a:solidFill>
              <a:ea typeface="ＭＳ Ｐゴシック" charset="-128"/>
            </a:endParaRPr>
          </a:p>
        </p:txBody>
      </p:sp>
      <p:pic>
        <p:nvPicPr>
          <p:cNvPr id="5"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30640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a:t>
            </a:r>
            <a:r>
              <a:rPr lang="en-GB" sz="4000" dirty="0" err="1" smtClean="0">
                <a:solidFill>
                  <a:schemeClr val="tx2">
                    <a:lumMod val="75000"/>
                  </a:schemeClr>
                </a:solidFill>
                <a:ea typeface="ＭＳ Ｐゴシック" charset="-128"/>
              </a:rPr>
              <a:t>letsremoveit</a:t>
            </a:r>
            <a:endParaRPr lang="en-GB" sz="3600" dirty="0" smtClean="0">
              <a:solidFill>
                <a:schemeClr val="tx2">
                  <a:lumMod val="75000"/>
                </a:schemeClr>
              </a:solidFill>
              <a:ea typeface="ＭＳ Ｐゴシック" charset="-128"/>
            </a:endParaRPr>
          </a:p>
        </p:txBody>
      </p:sp>
      <p:sp>
        <p:nvSpPr>
          <p:cNvPr id="4" name="Title 1"/>
          <p:cNvSpPr txBox="1">
            <a:spLocks/>
          </p:cNvSpPr>
          <p:nvPr/>
        </p:nvSpPr>
        <p:spPr>
          <a:xfrm>
            <a:off x="575197" y="310341"/>
            <a:ext cx="10617200"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Welcome</a:t>
            </a:r>
            <a:endParaRPr lang="en-GB" sz="4800" b="1" dirty="0">
              <a:solidFill>
                <a:schemeClr val="tx2">
                  <a:lumMod val="75000"/>
                </a:schemeClr>
              </a:solidFill>
              <a:ea typeface="ＭＳ Ｐゴシック" charset="-128"/>
            </a:endParaRPr>
          </a:p>
        </p:txBody>
      </p:sp>
      <p:pic>
        <p:nvPicPr>
          <p:cNvPr id="5"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82537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500627" y="3104543"/>
            <a:ext cx="5595373" cy="2637187"/>
          </a:xfrm>
        </p:spPr>
        <p:txBody>
          <a:bodyPr/>
          <a:lstStyle/>
          <a:p>
            <a:r>
              <a:rPr lang="en-GB" dirty="0"/>
              <a:t>Sally Brett</a:t>
            </a:r>
          </a:p>
          <a:p>
            <a:r>
              <a:rPr lang="en-GB" dirty="0"/>
              <a:t>Head of Equality, Inclusion  Culture</a:t>
            </a:r>
          </a:p>
          <a:p>
            <a:endParaRPr lang="en-GB" dirty="0"/>
          </a:p>
          <a:p>
            <a:endParaRPr lang="en-GB" dirty="0"/>
          </a:p>
        </p:txBody>
      </p:sp>
      <p:sp>
        <p:nvSpPr>
          <p:cNvPr id="4" name="Title 3"/>
          <p:cNvSpPr>
            <a:spLocks noGrp="1"/>
          </p:cNvSpPr>
          <p:nvPr>
            <p:ph type="title"/>
          </p:nvPr>
        </p:nvSpPr>
        <p:spPr/>
        <p:txBody>
          <a:bodyPr/>
          <a:lstStyle/>
          <a:p>
            <a:r>
              <a:rPr lang="en-GB" dirty="0"/>
              <a:t>Bullying or banter?</a:t>
            </a:r>
          </a:p>
        </p:txBody>
      </p:sp>
      <p:sp>
        <p:nvSpPr>
          <p:cNvPr id="3" name="Date Placeholder 2"/>
          <p:cNvSpPr>
            <a:spLocks noGrp="1"/>
          </p:cNvSpPr>
          <p:nvPr>
            <p:ph type="dt" sz="half" idx="2"/>
          </p:nvPr>
        </p:nvSpPr>
        <p:spPr/>
        <p:txBody>
          <a:bodyPr/>
          <a:lstStyle/>
          <a:p>
            <a:pPr defTabSz="609585"/>
            <a:fld id="{DCA246D6-0145-8F42-988A-D1647772ACB2}" type="datetime3">
              <a:rPr lang="en-GB"/>
              <a:pPr defTabSz="609585"/>
              <a:t>13 February, 2020</a:t>
            </a:fld>
            <a:endParaRPr lang="en-US" dirty="0"/>
          </a:p>
        </p:txBody>
      </p:sp>
    </p:spTree>
    <p:extLst>
      <p:ext uri="{BB962C8B-B14F-4D97-AF65-F5344CB8AC3E}">
        <p14:creationId xmlns:p14="http://schemas.microsoft.com/office/powerpoint/2010/main" val="23270666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91" y="435892"/>
            <a:ext cx="10115168" cy="698248"/>
          </a:xfrm>
        </p:spPr>
        <p:txBody>
          <a:bodyPr/>
          <a:lstStyle/>
          <a:p>
            <a:r>
              <a:rPr lang="en-GB" dirty="0"/>
              <a:t>Inquiry into racial harassment in universities </a:t>
            </a:r>
          </a:p>
        </p:txBody>
      </p:sp>
      <p:sp>
        <p:nvSpPr>
          <p:cNvPr id="3" name="Content Placeholder 2"/>
          <p:cNvSpPr>
            <a:spLocks noGrp="1"/>
          </p:cNvSpPr>
          <p:nvPr>
            <p:ph idx="1"/>
          </p:nvPr>
        </p:nvSpPr>
        <p:spPr>
          <a:xfrm>
            <a:off x="500624" y="1505526"/>
            <a:ext cx="9441997" cy="4083188"/>
          </a:xfrm>
        </p:spPr>
        <p:txBody>
          <a:bodyPr/>
          <a:lstStyle/>
          <a:p>
            <a:pPr marL="609585" indent="-609585">
              <a:buFont typeface="Arial" panose="020B0604020202020204" pitchFamily="34" charset="0"/>
              <a:buChar char="•"/>
            </a:pPr>
            <a:r>
              <a:rPr lang="en-GB" dirty="0"/>
              <a:t>All too often, offensive comments were justified by perpetrators as ‘jokes’ or ‘banter’. </a:t>
            </a:r>
          </a:p>
          <a:p>
            <a:pPr marL="609585" indent="-609585">
              <a:buFont typeface="Arial" panose="020B0604020202020204" pitchFamily="34" charset="0"/>
              <a:buChar char="•"/>
            </a:pPr>
            <a:r>
              <a:rPr lang="en-GB" dirty="0"/>
              <a:t>…it was dismissed as ‘banter’ without understanding the effect of the behaviour</a:t>
            </a:r>
          </a:p>
          <a:p>
            <a:pPr marL="609585" indent="-609585">
              <a:buFont typeface="Arial" panose="020B0604020202020204" pitchFamily="34" charset="0"/>
              <a:buChar char="•"/>
            </a:pPr>
            <a:r>
              <a:rPr lang="en-GB" dirty="0"/>
              <a:t>White staff treated racial slurs as ‘banter’ </a:t>
            </a:r>
          </a:p>
          <a:p>
            <a:endParaRPr lang="en-GB" dirty="0"/>
          </a:p>
        </p:txBody>
      </p:sp>
      <p:sp>
        <p:nvSpPr>
          <p:cNvPr id="4" name="Date Placeholder 3"/>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p:cNvSpPr>
            <a:spLocks noGrp="1"/>
          </p:cNvSpPr>
          <p:nvPr>
            <p:ph type="sldNum" sz="quarter" idx="4"/>
          </p:nvPr>
        </p:nvSpPr>
        <p:spPr/>
        <p:txBody>
          <a:bodyPr/>
          <a:lstStyle/>
          <a:p>
            <a:fld id="{E4E00EF0-048C-114D-ADD5-1D5ACA69D45F}" type="slidenum">
              <a:rPr lang="en-GB">
                <a:solidFill>
                  <a:srgbClr val="13316E"/>
                </a:solidFill>
              </a:rPr>
              <a:pPr/>
              <a:t>31</a:t>
            </a:fld>
            <a:endParaRPr lang="en-GB" dirty="0">
              <a:solidFill>
                <a:srgbClr val="13316E"/>
              </a:solidFill>
            </a:endParaRPr>
          </a:p>
        </p:txBody>
      </p:sp>
      <p:sp>
        <p:nvSpPr>
          <p:cNvPr id="6" name="TextBox 5">
            <a:extLst>
              <a:ext uri="{FF2B5EF4-FFF2-40B4-BE49-F238E27FC236}">
                <a16:creationId xmlns:a16="http://schemas.microsoft.com/office/drawing/2014/main" id="{6306B9EC-AC1C-4706-A1CE-64A694E6BA87}"/>
              </a:ext>
            </a:extLst>
          </p:cNvPr>
          <p:cNvSpPr txBox="1"/>
          <p:nvPr/>
        </p:nvSpPr>
        <p:spPr>
          <a:xfrm>
            <a:off x="5403187" y="5588714"/>
            <a:ext cx="6788813" cy="461665"/>
          </a:xfrm>
          <a:prstGeom prst="rect">
            <a:avLst/>
          </a:prstGeom>
          <a:noFill/>
        </p:spPr>
        <p:txBody>
          <a:bodyPr wrap="square" rtlCol="0">
            <a:spAutoFit/>
          </a:bodyPr>
          <a:lstStyle/>
          <a:p>
            <a:pPr defTabSz="609585"/>
            <a:r>
              <a:rPr lang="en-GB" sz="2400" dirty="0">
                <a:solidFill>
                  <a:srgbClr val="13316E"/>
                </a:solidFill>
                <a:latin typeface="Calibri Light"/>
              </a:rPr>
              <a:t>Equality and Human Rights Commission (2019)</a:t>
            </a:r>
            <a:endParaRPr lang="en-US" sz="2400" dirty="0">
              <a:solidFill>
                <a:srgbClr val="13316E"/>
              </a:solidFill>
              <a:latin typeface="Calibri Light"/>
            </a:endParaRPr>
          </a:p>
        </p:txBody>
      </p:sp>
      <p:sp>
        <p:nvSpPr>
          <p:cNvPr id="7" name="Rectangle: Rounded Corners 6">
            <a:extLst>
              <a:ext uri="{FF2B5EF4-FFF2-40B4-BE49-F238E27FC236}">
                <a16:creationId xmlns:a16="http://schemas.microsoft.com/office/drawing/2014/main" id="{37BF90FE-2170-4C60-A305-8D2E4296C356}"/>
              </a:ext>
            </a:extLst>
          </p:cNvPr>
          <p:cNvSpPr/>
          <p:nvPr/>
        </p:nvSpPr>
        <p:spPr>
          <a:xfrm>
            <a:off x="517390" y="4102241"/>
            <a:ext cx="9638545" cy="1418601"/>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GB" sz="2667" dirty="0">
                <a:solidFill>
                  <a:prstClr val="white"/>
                </a:solidFill>
                <a:latin typeface="Calibri Light"/>
              </a:rPr>
              <a:t>“Everyone I reported this to was white and from every single person I was told I was overreacting and that I should take it as banter”</a:t>
            </a:r>
          </a:p>
        </p:txBody>
      </p:sp>
    </p:spTree>
    <p:extLst>
      <p:ext uri="{BB962C8B-B14F-4D97-AF65-F5344CB8AC3E}">
        <p14:creationId xmlns:p14="http://schemas.microsoft.com/office/powerpoint/2010/main" val="3933785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C818A-F496-405F-83F8-3AAD7FA0DA5F}"/>
              </a:ext>
            </a:extLst>
          </p:cNvPr>
          <p:cNvSpPr>
            <a:spLocks noGrp="1"/>
          </p:cNvSpPr>
          <p:nvPr>
            <p:ph type="title"/>
          </p:nvPr>
        </p:nvSpPr>
        <p:spPr/>
        <p:txBody>
          <a:bodyPr/>
          <a:lstStyle/>
          <a:p>
            <a:r>
              <a:rPr lang="en-GB" dirty="0"/>
              <a:t>Launched today…</a:t>
            </a:r>
            <a:endParaRPr lang="en-US" dirty="0"/>
          </a:p>
        </p:txBody>
      </p:sp>
      <p:pic>
        <p:nvPicPr>
          <p:cNvPr id="7" name="Content Placeholder 6" descr="A screenshot of text&#10;&#10;Description automatically generated">
            <a:extLst>
              <a:ext uri="{FF2B5EF4-FFF2-40B4-BE49-F238E27FC236}">
                <a16:creationId xmlns:a16="http://schemas.microsoft.com/office/drawing/2014/main" id="{17067B0E-06D0-4B63-96A3-C6914FA12806}"/>
              </a:ext>
            </a:extLst>
          </p:cNvPr>
          <p:cNvPicPr>
            <a:picLocks noGrp="1" noChangeAspect="1"/>
          </p:cNvPicPr>
          <p:nvPr>
            <p:ph idx="1"/>
          </p:nvPr>
        </p:nvPicPr>
        <p:blipFill>
          <a:blip r:embed="rId3"/>
          <a:stretch>
            <a:fillRect/>
          </a:stretch>
        </p:blipFill>
        <p:spPr>
          <a:xfrm>
            <a:off x="4519764" y="1207797"/>
            <a:ext cx="3152472" cy="4442407"/>
          </a:xfrm>
        </p:spPr>
      </p:pic>
      <p:sp>
        <p:nvSpPr>
          <p:cNvPr id="4" name="Date Placeholder 3">
            <a:extLst>
              <a:ext uri="{FF2B5EF4-FFF2-40B4-BE49-F238E27FC236}">
                <a16:creationId xmlns:a16="http://schemas.microsoft.com/office/drawing/2014/main" id="{39A8FCA0-648E-4F2C-82FC-D5A61B5BE953}"/>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EF6AE50D-5EBC-4DB3-AF76-CEE9423D2A0B}"/>
              </a:ext>
            </a:extLst>
          </p:cNvPr>
          <p:cNvSpPr>
            <a:spLocks noGrp="1"/>
          </p:cNvSpPr>
          <p:nvPr>
            <p:ph type="sldNum" sz="quarter" idx="4"/>
          </p:nvPr>
        </p:nvSpPr>
        <p:spPr/>
        <p:txBody>
          <a:bodyPr/>
          <a:lstStyle/>
          <a:p>
            <a:fld id="{E4E00EF0-048C-114D-ADD5-1D5ACA69D45F}" type="slidenum">
              <a:rPr lang="en-GB">
                <a:solidFill>
                  <a:srgbClr val="13316E"/>
                </a:solidFill>
              </a:rPr>
              <a:pPr/>
              <a:t>32</a:t>
            </a:fld>
            <a:endParaRPr lang="en-GB" dirty="0">
              <a:solidFill>
                <a:srgbClr val="13316E"/>
              </a:solidFill>
            </a:endParaRPr>
          </a:p>
        </p:txBody>
      </p:sp>
    </p:spTree>
    <p:extLst>
      <p:ext uri="{BB962C8B-B14F-4D97-AF65-F5344CB8AC3E}">
        <p14:creationId xmlns:p14="http://schemas.microsoft.com/office/powerpoint/2010/main" val="1906684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FCED4B7-3AF6-4248-B9A4-29DCC216108D}"/>
              </a:ext>
            </a:extLst>
          </p:cNvPr>
          <p:cNvSpPr/>
          <p:nvPr/>
        </p:nvSpPr>
        <p:spPr>
          <a:xfrm>
            <a:off x="537214" y="1697399"/>
            <a:ext cx="3658181" cy="1600439"/>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GB" sz="2400" dirty="0">
                <a:solidFill>
                  <a:prstClr val="white"/>
                </a:solidFill>
                <a:latin typeface="Calibri Light"/>
              </a:rPr>
              <a:t>73% would not ban banter in the workplace (only 5% would)</a:t>
            </a:r>
            <a:endParaRPr lang="en-US" sz="2400" dirty="0">
              <a:solidFill>
                <a:prstClr val="white"/>
              </a:solidFill>
              <a:latin typeface="Calibri Light"/>
            </a:endParaRPr>
          </a:p>
        </p:txBody>
      </p:sp>
      <p:sp>
        <p:nvSpPr>
          <p:cNvPr id="2" name="Title 1">
            <a:extLst>
              <a:ext uri="{FF2B5EF4-FFF2-40B4-BE49-F238E27FC236}">
                <a16:creationId xmlns:a16="http://schemas.microsoft.com/office/drawing/2014/main" id="{44D32D84-EC89-433A-ACD1-94797485B9D2}"/>
              </a:ext>
            </a:extLst>
          </p:cNvPr>
          <p:cNvSpPr>
            <a:spLocks noGrp="1"/>
          </p:cNvSpPr>
          <p:nvPr>
            <p:ph type="title"/>
          </p:nvPr>
        </p:nvSpPr>
        <p:spPr/>
        <p:txBody>
          <a:bodyPr/>
          <a:lstStyle/>
          <a:p>
            <a:r>
              <a:rPr lang="en-GB" dirty="0"/>
              <a:t>Just a bit of fun or crossing the line? </a:t>
            </a:r>
            <a:endParaRPr lang="en-US" dirty="0"/>
          </a:p>
        </p:txBody>
      </p:sp>
      <p:sp>
        <p:nvSpPr>
          <p:cNvPr id="4" name="Date Placeholder 3">
            <a:extLst>
              <a:ext uri="{FF2B5EF4-FFF2-40B4-BE49-F238E27FC236}">
                <a16:creationId xmlns:a16="http://schemas.microsoft.com/office/drawing/2014/main" id="{401C79CB-D32F-4FDC-84D3-0EEF2BF515B9}"/>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E66D4EE7-3F0F-45B7-B29B-BAF3B53D40FC}"/>
              </a:ext>
            </a:extLst>
          </p:cNvPr>
          <p:cNvSpPr>
            <a:spLocks noGrp="1"/>
          </p:cNvSpPr>
          <p:nvPr>
            <p:ph type="sldNum" sz="quarter" idx="4"/>
          </p:nvPr>
        </p:nvSpPr>
        <p:spPr/>
        <p:txBody>
          <a:bodyPr/>
          <a:lstStyle/>
          <a:p>
            <a:fld id="{E4E00EF0-048C-114D-ADD5-1D5ACA69D45F}" type="slidenum">
              <a:rPr lang="en-GB">
                <a:solidFill>
                  <a:srgbClr val="13316E"/>
                </a:solidFill>
              </a:rPr>
              <a:pPr/>
              <a:t>33</a:t>
            </a:fld>
            <a:endParaRPr lang="en-GB" dirty="0">
              <a:solidFill>
                <a:srgbClr val="13316E"/>
              </a:solidFill>
            </a:endParaRPr>
          </a:p>
        </p:txBody>
      </p:sp>
      <p:sp>
        <p:nvSpPr>
          <p:cNvPr id="10" name="Rectangle: Rounded Corners 9">
            <a:extLst>
              <a:ext uri="{FF2B5EF4-FFF2-40B4-BE49-F238E27FC236}">
                <a16:creationId xmlns:a16="http://schemas.microsoft.com/office/drawing/2014/main" id="{3624E25A-8380-4218-9EBF-3B0C80E8FFB6}"/>
              </a:ext>
            </a:extLst>
          </p:cNvPr>
          <p:cNvSpPr/>
          <p:nvPr/>
        </p:nvSpPr>
        <p:spPr>
          <a:xfrm>
            <a:off x="517391" y="3560166"/>
            <a:ext cx="3680304" cy="1690637"/>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GB" sz="2400" dirty="0">
                <a:solidFill>
                  <a:prstClr val="white"/>
                </a:solidFill>
                <a:latin typeface="Calibri Light"/>
              </a:rPr>
              <a:t>Over 2/3rds of men and 56% of women use banter to get to know colleagues</a:t>
            </a:r>
            <a:endParaRPr lang="en-US" sz="2400" dirty="0">
              <a:solidFill>
                <a:prstClr val="white"/>
              </a:solidFill>
              <a:latin typeface="Calibri Light"/>
            </a:endParaRPr>
          </a:p>
        </p:txBody>
      </p:sp>
      <p:sp>
        <p:nvSpPr>
          <p:cNvPr id="11" name="Rectangle: Rounded Corners 10">
            <a:extLst>
              <a:ext uri="{FF2B5EF4-FFF2-40B4-BE49-F238E27FC236}">
                <a16:creationId xmlns:a16="http://schemas.microsoft.com/office/drawing/2014/main" id="{3C826F9F-966E-4898-9774-C13F48F83EEA}"/>
              </a:ext>
            </a:extLst>
          </p:cNvPr>
          <p:cNvSpPr/>
          <p:nvPr/>
        </p:nvSpPr>
        <p:spPr>
          <a:xfrm>
            <a:off x="4407294" y="1652405"/>
            <a:ext cx="3541885" cy="1648619"/>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GB" sz="2400" dirty="0">
                <a:solidFill>
                  <a:prstClr val="white"/>
                </a:solidFill>
                <a:latin typeface="Calibri Light"/>
              </a:rPr>
              <a:t>20% of women lost workplace confidence because of banter and 10% of men</a:t>
            </a:r>
            <a:endParaRPr lang="en-US" sz="2400" dirty="0">
              <a:solidFill>
                <a:prstClr val="white"/>
              </a:solidFill>
              <a:latin typeface="Calibri Light"/>
            </a:endParaRPr>
          </a:p>
        </p:txBody>
      </p:sp>
      <p:sp>
        <p:nvSpPr>
          <p:cNvPr id="14" name="Rectangle: Rounded Corners 13">
            <a:extLst>
              <a:ext uri="{FF2B5EF4-FFF2-40B4-BE49-F238E27FC236}">
                <a16:creationId xmlns:a16="http://schemas.microsoft.com/office/drawing/2014/main" id="{70BC634D-48B9-4391-8CDC-EE59A742A1DB}"/>
              </a:ext>
            </a:extLst>
          </p:cNvPr>
          <p:cNvSpPr/>
          <p:nvPr/>
        </p:nvSpPr>
        <p:spPr>
          <a:xfrm>
            <a:off x="4407293" y="3559146"/>
            <a:ext cx="3587015" cy="1635087"/>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GB" sz="2400" dirty="0">
                <a:solidFill>
                  <a:prstClr val="white"/>
                </a:solidFill>
                <a:latin typeface="Calibri Light"/>
              </a:rPr>
              <a:t>Age was the most common topic of banter (71%) followed by gender (52%) </a:t>
            </a:r>
            <a:endParaRPr lang="en-US" sz="2400" dirty="0">
              <a:solidFill>
                <a:prstClr val="white"/>
              </a:solidFill>
              <a:latin typeface="Calibri Light"/>
            </a:endParaRPr>
          </a:p>
        </p:txBody>
      </p:sp>
      <p:sp>
        <p:nvSpPr>
          <p:cNvPr id="15" name="Rectangle: Rounded Corners 14">
            <a:extLst>
              <a:ext uri="{FF2B5EF4-FFF2-40B4-BE49-F238E27FC236}">
                <a16:creationId xmlns:a16="http://schemas.microsoft.com/office/drawing/2014/main" id="{7EC70295-F1C9-4839-845B-07B654EBEB99}"/>
              </a:ext>
            </a:extLst>
          </p:cNvPr>
          <p:cNvSpPr/>
          <p:nvPr/>
        </p:nvSpPr>
        <p:spPr>
          <a:xfrm>
            <a:off x="8161078" y="1676497"/>
            <a:ext cx="3541885" cy="1600439"/>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GB" sz="2400" dirty="0">
                <a:solidFill>
                  <a:prstClr val="white"/>
                </a:solidFill>
                <a:latin typeface="Calibri Light"/>
              </a:rPr>
              <a:t>Two-thirds said health, mental health and sexual orientation were out of bounds</a:t>
            </a:r>
            <a:endParaRPr lang="en-US" sz="2400" dirty="0">
              <a:solidFill>
                <a:prstClr val="white"/>
              </a:solidFill>
              <a:latin typeface="Calibri Light"/>
            </a:endParaRPr>
          </a:p>
        </p:txBody>
      </p:sp>
      <p:sp>
        <p:nvSpPr>
          <p:cNvPr id="16" name="Rectangle: Rounded Corners 15">
            <a:extLst>
              <a:ext uri="{FF2B5EF4-FFF2-40B4-BE49-F238E27FC236}">
                <a16:creationId xmlns:a16="http://schemas.microsoft.com/office/drawing/2014/main" id="{CA6C77B5-C98B-4E2D-B8D6-CD831568F20F}"/>
              </a:ext>
            </a:extLst>
          </p:cNvPr>
          <p:cNvSpPr/>
          <p:nvPr/>
        </p:nvSpPr>
        <p:spPr>
          <a:xfrm>
            <a:off x="8161078" y="3524498"/>
            <a:ext cx="3541885" cy="1669735"/>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GB" sz="2400" dirty="0">
                <a:solidFill>
                  <a:prstClr val="white"/>
                </a:solidFill>
                <a:latin typeface="Calibri Light"/>
              </a:rPr>
              <a:t>62% said religion and ethnicity were out of bounds</a:t>
            </a:r>
            <a:endParaRPr lang="en-US" sz="2400" dirty="0">
              <a:solidFill>
                <a:prstClr val="white"/>
              </a:solidFill>
              <a:latin typeface="Calibri Light"/>
            </a:endParaRPr>
          </a:p>
        </p:txBody>
      </p:sp>
      <p:sp>
        <p:nvSpPr>
          <p:cNvPr id="17" name="TextBox 16">
            <a:extLst>
              <a:ext uri="{FF2B5EF4-FFF2-40B4-BE49-F238E27FC236}">
                <a16:creationId xmlns:a16="http://schemas.microsoft.com/office/drawing/2014/main" id="{B8563C4A-48CF-4B18-8176-95D5D2DDD3F5}"/>
              </a:ext>
            </a:extLst>
          </p:cNvPr>
          <p:cNvSpPr txBox="1"/>
          <p:nvPr/>
        </p:nvSpPr>
        <p:spPr>
          <a:xfrm>
            <a:off x="5768898" y="5441795"/>
            <a:ext cx="6387924" cy="461665"/>
          </a:xfrm>
          <a:prstGeom prst="rect">
            <a:avLst/>
          </a:prstGeom>
          <a:noFill/>
        </p:spPr>
        <p:txBody>
          <a:bodyPr wrap="square" rtlCol="0">
            <a:spAutoFit/>
          </a:bodyPr>
          <a:lstStyle/>
          <a:p>
            <a:pPr defTabSz="609585"/>
            <a:r>
              <a:rPr lang="en-GB" sz="2400" dirty="0">
                <a:solidFill>
                  <a:srgbClr val="13316E"/>
                </a:solidFill>
                <a:latin typeface="Calibri Light"/>
              </a:rPr>
              <a:t>Institute of Leadership and Management (2018)</a:t>
            </a:r>
            <a:endParaRPr lang="en-US" sz="2400" dirty="0">
              <a:solidFill>
                <a:srgbClr val="13316E"/>
              </a:solidFill>
              <a:latin typeface="Calibri Light"/>
            </a:endParaRPr>
          </a:p>
        </p:txBody>
      </p:sp>
    </p:spTree>
    <p:extLst>
      <p:ext uri="{BB962C8B-B14F-4D97-AF65-F5344CB8AC3E}">
        <p14:creationId xmlns:p14="http://schemas.microsoft.com/office/powerpoint/2010/main" val="1035998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CA7FF5-9D76-41B0-9263-AA8A0D7082E7}"/>
              </a:ext>
            </a:extLst>
          </p:cNvPr>
          <p:cNvPicPr>
            <a:picLocks noChangeAspect="1"/>
          </p:cNvPicPr>
          <p:nvPr/>
        </p:nvPicPr>
        <p:blipFill>
          <a:blip r:embed="rId3"/>
          <a:stretch>
            <a:fillRect/>
          </a:stretch>
        </p:blipFill>
        <p:spPr>
          <a:xfrm>
            <a:off x="2395476" y="596638"/>
            <a:ext cx="7401048" cy="4977207"/>
          </a:xfrm>
          <a:prstGeom prst="rect">
            <a:avLst/>
          </a:prstGeom>
        </p:spPr>
      </p:pic>
      <p:sp>
        <p:nvSpPr>
          <p:cNvPr id="3" name="Content Placeholder 2">
            <a:extLst>
              <a:ext uri="{FF2B5EF4-FFF2-40B4-BE49-F238E27FC236}">
                <a16:creationId xmlns:a16="http://schemas.microsoft.com/office/drawing/2014/main" id="{54FAB842-28C5-4241-9816-14DCF30BEAA5}"/>
              </a:ext>
            </a:extLst>
          </p:cNvPr>
          <p:cNvSpPr>
            <a:spLocks noGrp="1"/>
          </p:cNvSpPr>
          <p:nvPr>
            <p:ph idx="1"/>
          </p:nvPr>
        </p:nvSpPr>
        <p:spPr>
          <a:xfrm>
            <a:off x="2769191" y="1320760"/>
            <a:ext cx="6653619" cy="1022641"/>
          </a:xfrm>
        </p:spPr>
        <p:txBody>
          <a:bodyPr/>
          <a:lstStyle/>
          <a:p>
            <a:pPr algn="ctr"/>
            <a:r>
              <a:rPr lang="en-GB" sz="4267" b="1" dirty="0">
                <a:solidFill>
                  <a:schemeClr val="bg1"/>
                </a:solidFill>
              </a:rPr>
              <a:t>Where do you draw the line? </a:t>
            </a:r>
            <a:endParaRPr lang="en-US" sz="4267" b="1" dirty="0">
              <a:solidFill>
                <a:schemeClr val="bg1"/>
              </a:solidFill>
            </a:endParaRPr>
          </a:p>
        </p:txBody>
      </p:sp>
      <p:sp>
        <p:nvSpPr>
          <p:cNvPr id="4" name="Date Placeholder 3">
            <a:extLst>
              <a:ext uri="{FF2B5EF4-FFF2-40B4-BE49-F238E27FC236}">
                <a16:creationId xmlns:a16="http://schemas.microsoft.com/office/drawing/2014/main" id="{E4F19F17-A3EC-4009-9FE5-143D2375C441}"/>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F7E4A44B-E428-4FD5-93E1-7B30F12B2F7B}"/>
              </a:ext>
            </a:extLst>
          </p:cNvPr>
          <p:cNvSpPr>
            <a:spLocks noGrp="1"/>
          </p:cNvSpPr>
          <p:nvPr>
            <p:ph type="sldNum" sz="quarter" idx="4"/>
          </p:nvPr>
        </p:nvSpPr>
        <p:spPr/>
        <p:txBody>
          <a:bodyPr/>
          <a:lstStyle/>
          <a:p>
            <a:fld id="{E4E00EF0-048C-114D-ADD5-1D5ACA69D45F}" type="slidenum">
              <a:rPr lang="en-GB">
                <a:solidFill>
                  <a:srgbClr val="13316E"/>
                </a:solidFill>
              </a:rPr>
              <a:pPr/>
              <a:t>34</a:t>
            </a:fld>
            <a:endParaRPr lang="en-GB" dirty="0">
              <a:solidFill>
                <a:srgbClr val="13316E"/>
              </a:solidFill>
            </a:endParaRPr>
          </a:p>
        </p:txBody>
      </p:sp>
    </p:spTree>
    <p:extLst>
      <p:ext uri="{BB962C8B-B14F-4D97-AF65-F5344CB8AC3E}">
        <p14:creationId xmlns:p14="http://schemas.microsoft.com/office/powerpoint/2010/main" val="4149128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9862-98D5-44DA-91AE-0AF0B83592B8}"/>
              </a:ext>
            </a:extLst>
          </p:cNvPr>
          <p:cNvSpPr>
            <a:spLocks noGrp="1"/>
          </p:cNvSpPr>
          <p:nvPr>
            <p:ph type="title"/>
          </p:nvPr>
        </p:nvSpPr>
        <p:spPr/>
        <p:txBody>
          <a:bodyPr/>
          <a:lstStyle/>
          <a:p>
            <a:r>
              <a:rPr lang="en-GB" dirty="0"/>
              <a:t>Perpetrators don’t get to choose…</a:t>
            </a:r>
            <a:endParaRPr lang="en-US" dirty="0"/>
          </a:p>
        </p:txBody>
      </p:sp>
      <p:pic>
        <p:nvPicPr>
          <p:cNvPr id="9" name="Content Placeholder 8" descr="A person wearing a suit and tie&#10;&#10;Description automatically generated">
            <a:extLst>
              <a:ext uri="{FF2B5EF4-FFF2-40B4-BE49-F238E27FC236}">
                <a16:creationId xmlns:a16="http://schemas.microsoft.com/office/drawing/2014/main" id="{5A34F356-891A-4BD5-B147-2AC3C9A5E99F}"/>
              </a:ext>
            </a:extLst>
          </p:cNvPr>
          <p:cNvPicPr>
            <a:picLocks noGrp="1" noChangeAspect="1"/>
          </p:cNvPicPr>
          <p:nvPr>
            <p:ph idx="1"/>
          </p:nvPr>
        </p:nvPicPr>
        <p:blipFill rotWithShape="1">
          <a:blip r:embed="rId3"/>
          <a:srcRect l="2" t="21303" r="-1120" b="230"/>
          <a:stretch/>
        </p:blipFill>
        <p:spPr>
          <a:xfrm>
            <a:off x="2690598" y="1337814"/>
            <a:ext cx="6623087" cy="4482972"/>
          </a:xfrm>
        </p:spPr>
      </p:pic>
      <p:sp>
        <p:nvSpPr>
          <p:cNvPr id="4" name="Date Placeholder 3">
            <a:extLst>
              <a:ext uri="{FF2B5EF4-FFF2-40B4-BE49-F238E27FC236}">
                <a16:creationId xmlns:a16="http://schemas.microsoft.com/office/drawing/2014/main" id="{220EB8DB-7C44-4DE7-AFC6-9B165D44817A}"/>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1D39DE01-6BE4-4A87-AE1B-13BF3BF19DB3}"/>
              </a:ext>
            </a:extLst>
          </p:cNvPr>
          <p:cNvSpPr>
            <a:spLocks noGrp="1"/>
          </p:cNvSpPr>
          <p:nvPr>
            <p:ph type="sldNum" sz="quarter" idx="4"/>
          </p:nvPr>
        </p:nvSpPr>
        <p:spPr/>
        <p:txBody>
          <a:bodyPr/>
          <a:lstStyle/>
          <a:p>
            <a:fld id="{E4E00EF0-048C-114D-ADD5-1D5ACA69D45F}" type="slidenum">
              <a:rPr lang="en-GB">
                <a:solidFill>
                  <a:srgbClr val="13316E"/>
                </a:solidFill>
              </a:rPr>
              <a:pPr/>
              <a:t>35</a:t>
            </a:fld>
            <a:endParaRPr lang="en-GB" dirty="0">
              <a:solidFill>
                <a:srgbClr val="13316E"/>
              </a:solidFill>
            </a:endParaRPr>
          </a:p>
        </p:txBody>
      </p:sp>
      <p:sp>
        <p:nvSpPr>
          <p:cNvPr id="6" name="Freeform: Shape 5">
            <a:extLst>
              <a:ext uri="{FF2B5EF4-FFF2-40B4-BE49-F238E27FC236}">
                <a16:creationId xmlns:a16="http://schemas.microsoft.com/office/drawing/2014/main" id="{1D3FAD80-A03E-427D-B428-EBF1D5E5454F}"/>
              </a:ext>
            </a:extLst>
          </p:cNvPr>
          <p:cNvSpPr/>
          <p:nvPr/>
        </p:nvSpPr>
        <p:spPr>
          <a:xfrm>
            <a:off x="4300279" y="1776819"/>
            <a:ext cx="1831684" cy="3989111"/>
          </a:xfrm>
          <a:custGeom>
            <a:avLst/>
            <a:gdLst>
              <a:gd name="connsiteX0" fmla="*/ 0 w 1373763"/>
              <a:gd name="connsiteY0" fmla="*/ 0 h 2991833"/>
              <a:gd name="connsiteX1" fmla="*/ 1353879 w 1373763"/>
              <a:gd name="connsiteY1" fmla="*/ 2991293 h 2991833"/>
              <a:gd name="connsiteX2" fmla="*/ 843517 w 1373763"/>
              <a:gd name="connsiteY2" fmla="*/ 269358 h 2991833"/>
              <a:gd name="connsiteX3" fmla="*/ 843517 w 1373763"/>
              <a:gd name="connsiteY3" fmla="*/ 269358 h 2991833"/>
            </a:gdLst>
            <a:ahLst/>
            <a:cxnLst>
              <a:cxn ang="0">
                <a:pos x="connsiteX0" y="connsiteY0"/>
              </a:cxn>
              <a:cxn ang="0">
                <a:pos x="connsiteX1" y="connsiteY1"/>
              </a:cxn>
              <a:cxn ang="0">
                <a:pos x="connsiteX2" y="connsiteY2"/>
              </a:cxn>
              <a:cxn ang="0">
                <a:pos x="connsiteX3" y="connsiteY3"/>
              </a:cxn>
            </a:cxnLst>
            <a:rect l="l" t="t" r="r" b="b"/>
            <a:pathLst>
              <a:path w="1373763" h="2991833">
                <a:moveTo>
                  <a:pt x="0" y="0"/>
                </a:moveTo>
                <a:cubicBezTo>
                  <a:pt x="606646" y="1473200"/>
                  <a:pt x="1213293" y="2946400"/>
                  <a:pt x="1353879" y="2991293"/>
                </a:cubicBezTo>
                <a:cubicBezTo>
                  <a:pt x="1494465" y="3036186"/>
                  <a:pt x="843517" y="269358"/>
                  <a:pt x="843517" y="269358"/>
                </a:cubicBezTo>
                <a:lnTo>
                  <a:pt x="843517" y="269358"/>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Light"/>
            </a:endParaRPr>
          </a:p>
        </p:txBody>
      </p:sp>
      <p:pic>
        <p:nvPicPr>
          <p:cNvPr id="10" name="Picture 9">
            <a:extLst>
              <a:ext uri="{FF2B5EF4-FFF2-40B4-BE49-F238E27FC236}">
                <a16:creationId xmlns:a16="http://schemas.microsoft.com/office/drawing/2014/main" id="{58111A5B-9262-4AD9-AFA5-1BE56B925816}"/>
              </a:ext>
            </a:extLst>
          </p:cNvPr>
          <p:cNvPicPr>
            <a:picLocks noChangeAspect="1"/>
          </p:cNvPicPr>
          <p:nvPr/>
        </p:nvPicPr>
        <p:blipFill rotWithShape="1">
          <a:blip r:embed="rId4"/>
          <a:srcRect t="84937" r="1898"/>
          <a:stretch/>
        </p:blipFill>
        <p:spPr>
          <a:xfrm>
            <a:off x="1531090" y="5026429"/>
            <a:ext cx="10408687" cy="1083112"/>
          </a:xfrm>
          <a:prstGeom prst="rect">
            <a:avLst/>
          </a:prstGeom>
        </p:spPr>
      </p:pic>
    </p:spTree>
    <p:extLst>
      <p:ext uri="{BB962C8B-B14F-4D97-AF65-F5344CB8AC3E}">
        <p14:creationId xmlns:p14="http://schemas.microsoft.com/office/powerpoint/2010/main" val="8626760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A213-1BF0-485E-A8AB-64BE92BDE743}"/>
              </a:ext>
            </a:extLst>
          </p:cNvPr>
          <p:cNvSpPr>
            <a:spLocks noGrp="1"/>
          </p:cNvSpPr>
          <p:nvPr>
            <p:ph type="title"/>
          </p:nvPr>
        </p:nvSpPr>
        <p:spPr/>
        <p:txBody>
          <a:bodyPr/>
          <a:lstStyle/>
          <a:p>
            <a:r>
              <a:rPr lang="en-GB" dirty="0"/>
              <a:t>Definition of harassment</a:t>
            </a:r>
            <a:endParaRPr lang="en-US" dirty="0"/>
          </a:p>
        </p:txBody>
      </p:sp>
      <p:sp>
        <p:nvSpPr>
          <p:cNvPr id="3" name="Content Placeholder 2">
            <a:extLst>
              <a:ext uri="{FF2B5EF4-FFF2-40B4-BE49-F238E27FC236}">
                <a16:creationId xmlns:a16="http://schemas.microsoft.com/office/drawing/2014/main" id="{2C440C7A-1F7E-4B73-A2B2-62A76AC058F3}"/>
              </a:ext>
            </a:extLst>
          </p:cNvPr>
          <p:cNvSpPr>
            <a:spLocks noGrp="1"/>
          </p:cNvSpPr>
          <p:nvPr>
            <p:ph idx="1"/>
          </p:nvPr>
        </p:nvSpPr>
        <p:spPr>
          <a:xfrm>
            <a:off x="623490" y="1512188"/>
            <a:ext cx="9612119" cy="4085977"/>
          </a:xfrm>
        </p:spPr>
        <p:txBody>
          <a:bodyPr/>
          <a:lstStyle/>
          <a:p>
            <a:pPr lvl="0"/>
            <a:r>
              <a:rPr lang="en-GB" sz="3200" dirty="0">
                <a:solidFill>
                  <a:srgbClr val="13316E"/>
                </a:solidFill>
              </a:rPr>
              <a:t>It is conduct that:</a:t>
            </a:r>
          </a:p>
          <a:p>
            <a:pPr marL="685783" indent="-685783">
              <a:buFont typeface="Arial" panose="020B0604020202020204" pitchFamily="34" charset="0"/>
              <a:buChar char="•"/>
            </a:pPr>
            <a:r>
              <a:rPr lang="en-GB" sz="3200" dirty="0">
                <a:solidFill>
                  <a:srgbClr val="13316E"/>
                </a:solidFill>
              </a:rPr>
              <a:t>has the </a:t>
            </a:r>
            <a:r>
              <a:rPr lang="en-GB" sz="3200" dirty="0">
                <a:solidFill>
                  <a:srgbClr val="13316E"/>
                </a:solidFill>
                <a:highlight>
                  <a:srgbClr val="FFFF00"/>
                </a:highlight>
              </a:rPr>
              <a:t>purpose or effect </a:t>
            </a:r>
            <a:r>
              <a:rPr lang="en-GB" sz="3200" dirty="0">
                <a:solidFill>
                  <a:srgbClr val="13316E"/>
                </a:solidFill>
              </a:rPr>
              <a:t>of violating someone’s dignity or creating an intimidating, hostile, degrading, humiliating or offensive environment for them </a:t>
            </a:r>
          </a:p>
          <a:p>
            <a:pPr marL="685783" indent="-685783">
              <a:buFont typeface="Arial" panose="020B0604020202020204" pitchFamily="34" charset="0"/>
              <a:buChar char="•"/>
            </a:pPr>
            <a:r>
              <a:rPr lang="en-GB" sz="3200" dirty="0">
                <a:solidFill>
                  <a:srgbClr val="13316E"/>
                </a:solidFill>
              </a:rPr>
              <a:t>is unwanted</a:t>
            </a:r>
          </a:p>
          <a:p>
            <a:pPr marL="685783" indent="-685783">
              <a:buFont typeface="Arial" panose="020B0604020202020204" pitchFamily="34" charset="0"/>
              <a:buChar char="•"/>
            </a:pPr>
            <a:r>
              <a:rPr lang="en-GB" sz="3200" dirty="0">
                <a:solidFill>
                  <a:srgbClr val="13316E"/>
                </a:solidFill>
              </a:rPr>
              <a:t>is related to a protected characteristic (age, disability, gender reassignment, race, religion or belief, sex, sexual orientation) or of a sexual nature</a:t>
            </a:r>
          </a:p>
          <a:p>
            <a:endParaRPr lang="en-GB" sz="2667" dirty="0">
              <a:solidFill>
                <a:srgbClr val="13316E"/>
              </a:solidFill>
            </a:endParaRPr>
          </a:p>
          <a:p>
            <a:endParaRPr lang="en-GB" sz="2667" dirty="0">
              <a:solidFill>
                <a:srgbClr val="13316E"/>
              </a:solidFill>
            </a:endParaRPr>
          </a:p>
          <a:p>
            <a:endParaRPr lang="en-GB" sz="2667" dirty="0">
              <a:solidFill>
                <a:srgbClr val="13316E"/>
              </a:solidFill>
            </a:endParaRPr>
          </a:p>
          <a:p>
            <a:pPr lvl="0"/>
            <a:endParaRPr lang="en-GB" sz="2400" dirty="0">
              <a:solidFill>
                <a:srgbClr val="13316E"/>
              </a:solidFill>
            </a:endParaRPr>
          </a:p>
          <a:p>
            <a:endParaRPr lang="en-US" dirty="0"/>
          </a:p>
        </p:txBody>
      </p:sp>
      <p:sp>
        <p:nvSpPr>
          <p:cNvPr id="4" name="Date Placeholder 3">
            <a:extLst>
              <a:ext uri="{FF2B5EF4-FFF2-40B4-BE49-F238E27FC236}">
                <a16:creationId xmlns:a16="http://schemas.microsoft.com/office/drawing/2014/main" id="{CCAD9676-D7E3-4A50-8C97-96315FDA0800}"/>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B6C2F693-97DE-4AE6-B939-3352F612720F}"/>
              </a:ext>
            </a:extLst>
          </p:cNvPr>
          <p:cNvSpPr>
            <a:spLocks noGrp="1"/>
          </p:cNvSpPr>
          <p:nvPr>
            <p:ph type="sldNum" sz="quarter" idx="4"/>
          </p:nvPr>
        </p:nvSpPr>
        <p:spPr/>
        <p:txBody>
          <a:bodyPr/>
          <a:lstStyle/>
          <a:p>
            <a:fld id="{E4E00EF0-048C-114D-ADD5-1D5ACA69D45F}" type="slidenum">
              <a:rPr lang="en-GB">
                <a:solidFill>
                  <a:srgbClr val="13316E"/>
                </a:solidFill>
              </a:rPr>
              <a:pPr/>
              <a:t>36</a:t>
            </a:fld>
            <a:endParaRPr lang="en-GB" dirty="0">
              <a:solidFill>
                <a:srgbClr val="13316E"/>
              </a:solidFill>
            </a:endParaRPr>
          </a:p>
        </p:txBody>
      </p:sp>
    </p:spTree>
    <p:extLst>
      <p:ext uri="{BB962C8B-B14F-4D97-AF65-F5344CB8AC3E}">
        <p14:creationId xmlns:p14="http://schemas.microsoft.com/office/powerpoint/2010/main" val="11964162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88F9-B908-49B4-B3BC-5FE1BE56F533}"/>
              </a:ext>
            </a:extLst>
          </p:cNvPr>
          <p:cNvSpPr>
            <a:spLocks noGrp="1"/>
          </p:cNvSpPr>
          <p:nvPr>
            <p:ph type="title"/>
          </p:nvPr>
        </p:nvSpPr>
        <p:spPr/>
        <p:txBody>
          <a:bodyPr/>
          <a:lstStyle/>
          <a:p>
            <a:r>
              <a:rPr lang="en-GB" dirty="0"/>
              <a:t>Example 1 – a shared joke with no intent   </a:t>
            </a:r>
            <a:endParaRPr lang="en-US" dirty="0"/>
          </a:p>
        </p:txBody>
      </p:sp>
      <p:sp>
        <p:nvSpPr>
          <p:cNvPr id="3" name="Content Placeholder 2">
            <a:extLst>
              <a:ext uri="{FF2B5EF4-FFF2-40B4-BE49-F238E27FC236}">
                <a16:creationId xmlns:a16="http://schemas.microsoft.com/office/drawing/2014/main" id="{4D8CAA3B-D326-4175-8371-E7F557D2929E}"/>
              </a:ext>
            </a:extLst>
          </p:cNvPr>
          <p:cNvSpPr>
            <a:spLocks noGrp="1"/>
          </p:cNvSpPr>
          <p:nvPr>
            <p:ph idx="1"/>
          </p:nvPr>
        </p:nvSpPr>
        <p:spPr>
          <a:xfrm>
            <a:off x="517391" y="1544471"/>
            <a:ext cx="9640472" cy="4161587"/>
          </a:xfrm>
        </p:spPr>
        <p:txBody>
          <a:bodyPr/>
          <a:lstStyle/>
          <a:p>
            <a:r>
              <a:rPr lang="en-GB" sz="3200" dirty="0"/>
              <a:t>Male workers download pornographic images on to their computers in an office where a woman worked. They merely considered the downloading of images as ‘having a laugh’. The men don’t show the images to the woman but she knows they have been downloaded. </a:t>
            </a:r>
          </a:p>
          <a:p>
            <a:endParaRPr lang="en-GB" sz="3200" dirty="0"/>
          </a:p>
          <a:p>
            <a:r>
              <a:rPr lang="en-GB" sz="3200" dirty="0"/>
              <a:t>It is irrelevant that the male workers did not intend to upset the woman. They have had the effect of creating a degrading, hostile and humiliating environment for her. </a:t>
            </a:r>
            <a:endParaRPr lang="en-US" sz="3200" dirty="0"/>
          </a:p>
        </p:txBody>
      </p:sp>
      <p:sp>
        <p:nvSpPr>
          <p:cNvPr id="4" name="Date Placeholder 3">
            <a:extLst>
              <a:ext uri="{FF2B5EF4-FFF2-40B4-BE49-F238E27FC236}">
                <a16:creationId xmlns:a16="http://schemas.microsoft.com/office/drawing/2014/main" id="{D704CD30-E3B5-49BE-9074-9A9EB395B157}"/>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46A80EC9-EFC5-4D10-9186-F67545021873}"/>
              </a:ext>
            </a:extLst>
          </p:cNvPr>
          <p:cNvSpPr>
            <a:spLocks noGrp="1"/>
          </p:cNvSpPr>
          <p:nvPr>
            <p:ph type="sldNum" sz="quarter" idx="4"/>
          </p:nvPr>
        </p:nvSpPr>
        <p:spPr/>
        <p:txBody>
          <a:bodyPr/>
          <a:lstStyle/>
          <a:p>
            <a:fld id="{E4E00EF0-048C-114D-ADD5-1D5ACA69D45F}" type="slidenum">
              <a:rPr lang="en-GB">
                <a:solidFill>
                  <a:srgbClr val="13316E"/>
                </a:solidFill>
              </a:rPr>
              <a:pPr/>
              <a:t>37</a:t>
            </a:fld>
            <a:endParaRPr lang="en-GB" dirty="0">
              <a:solidFill>
                <a:srgbClr val="13316E"/>
              </a:solidFill>
            </a:endParaRPr>
          </a:p>
        </p:txBody>
      </p:sp>
    </p:spTree>
    <p:extLst>
      <p:ext uri="{BB962C8B-B14F-4D97-AF65-F5344CB8AC3E}">
        <p14:creationId xmlns:p14="http://schemas.microsoft.com/office/powerpoint/2010/main" val="94801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F7D5-5FCA-4BDF-8081-057544720EF7}"/>
              </a:ext>
            </a:extLst>
          </p:cNvPr>
          <p:cNvSpPr>
            <a:spLocks noGrp="1"/>
          </p:cNvSpPr>
          <p:nvPr>
            <p:ph type="title"/>
          </p:nvPr>
        </p:nvSpPr>
        <p:spPr/>
        <p:txBody>
          <a:bodyPr/>
          <a:lstStyle/>
          <a:p>
            <a:r>
              <a:rPr lang="en-GB" dirty="0"/>
              <a:t>Definition of harassment</a:t>
            </a:r>
            <a:endParaRPr lang="en-US" dirty="0"/>
          </a:p>
        </p:txBody>
      </p:sp>
      <p:sp>
        <p:nvSpPr>
          <p:cNvPr id="3" name="Content Placeholder 2">
            <a:extLst>
              <a:ext uri="{FF2B5EF4-FFF2-40B4-BE49-F238E27FC236}">
                <a16:creationId xmlns:a16="http://schemas.microsoft.com/office/drawing/2014/main" id="{1D6E3C29-45B2-4A07-A1F1-519E603C1C9E}"/>
              </a:ext>
            </a:extLst>
          </p:cNvPr>
          <p:cNvSpPr>
            <a:spLocks noGrp="1"/>
          </p:cNvSpPr>
          <p:nvPr>
            <p:ph idx="1"/>
          </p:nvPr>
        </p:nvSpPr>
        <p:spPr>
          <a:xfrm>
            <a:off x="593000" y="1571683"/>
            <a:ext cx="9441997" cy="4083188"/>
          </a:xfrm>
        </p:spPr>
        <p:txBody>
          <a:bodyPr/>
          <a:lstStyle/>
          <a:p>
            <a:pPr lvl="0"/>
            <a:r>
              <a:rPr lang="en-GB" sz="3200" dirty="0">
                <a:solidFill>
                  <a:srgbClr val="13316E"/>
                </a:solidFill>
              </a:rPr>
              <a:t>It is conduct that:</a:t>
            </a:r>
          </a:p>
          <a:p>
            <a:pPr marL="685783" indent="-685783">
              <a:buFont typeface="Arial" panose="020B0604020202020204" pitchFamily="34" charset="0"/>
              <a:buChar char="•"/>
            </a:pPr>
            <a:r>
              <a:rPr lang="en-GB" sz="3200" dirty="0">
                <a:solidFill>
                  <a:srgbClr val="13316E"/>
                </a:solidFill>
              </a:rPr>
              <a:t>has the purpose or effect of violating someone’s dignity or creating an intimidating, hostile, degrading, humiliating or offensive environment for them </a:t>
            </a:r>
          </a:p>
          <a:p>
            <a:pPr marL="685783" indent="-685783">
              <a:buFont typeface="Arial" panose="020B0604020202020204" pitchFamily="34" charset="0"/>
              <a:buChar char="•"/>
            </a:pPr>
            <a:r>
              <a:rPr lang="en-GB" sz="3200" dirty="0">
                <a:solidFill>
                  <a:srgbClr val="13316E"/>
                </a:solidFill>
              </a:rPr>
              <a:t>is </a:t>
            </a:r>
            <a:r>
              <a:rPr lang="en-GB" sz="3200" dirty="0">
                <a:solidFill>
                  <a:srgbClr val="13316E"/>
                </a:solidFill>
                <a:highlight>
                  <a:srgbClr val="FFFF00"/>
                </a:highlight>
              </a:rPr>
              <a:t>unwanted</a:t>
            </a:r>
          </a:p>
          <a:p>
            <a:pPr marL="685783" indent="-685783">
              <a:buFont typeface="Arial" panose="020B0604020202020204" pitchFamily="34" charset="0"/>
              <a:buChar char="•"/>
            </a:pPr>
            <a:r>
              <a:rPr lang="en-GB" sz="3200" dirty="0">
                <a:solidFill>
                  <a:srgbClr val="13316E"/>
                </a:solidFill>
              </a:rPr>
              <a:t>is related to a protected characteristic (age, disability, gender reassignment, race, religion or belief, sex, sexual orientation) or of a sexual nature</a:t>
            </a:r>
          </a:p>
          <a:p>
            <a:pPr lvl="0"/>
            <a:endParaRPr lang="en-GB" sz="2400" dirty="0">
              <a:solidFill>
                <a:srgbClr val="13316E"/>
              </a:solidFill>
            </a:endParaRPr>
          </a:p>
          <a:p>
            <a:pPr lvl="0"/>
            <a:endParaRPr lang="en-GB" sz="2400" i="1" dirty="0">
              <a:solidFill>
                <a:srgbClr val="13316E"/>
              </a:solidFill>
            </a:endParaRPr>
          </a:p>
          <a:p>
            <a:pPr lvl="0"/>
            <a:endParaRPr lang="en-GB" sz="2400" i="1" dirty="0">
              <a:solidFill>
                <a:srgbClr val="13316E"/>
              </a:solidFill>
            </a:endParaRPr>
          </a:p>
          <a:p>
            <a:pPr lvl="0"/>
            <a:endParaRPr lang="en-GB" sz="2400" dirty="0">
              <a:solidFill>
                <a:srgbClr val="13316E"/>
              </a:solidFill>
            </a:endParaRPr>
          </a:p>
          <a:p>
            <a:pPr lvl="0"/>
            <a:endParaRPr lang="en-GB" sz="2400" dirty="0">
              <a:solidFill>
                <a:srgbClr val="13316E"/>
              </a:solidFill>
            </a:endParaRPr>
          </a:p>
          <a:p>
            <a:endParaRPr lang="en-US" dirty="0"/>
          </a:p>
        </p:txBody>
      </p:sp>
      <p:sp>
        <p:nvSpPr>
          <p:cNvPr id="4" name="Date Placeholder 3">
            <a:extLst>
              <a:ext uri="{FF2B5EF4-FFF2-40B4-BE49-F238E27FC236}">
                <a16:creationId xmlns:a16="http://schemas.microsoft.com/office/drawing/2014/main" id="{2785FF3E-C261-4644-85D9-BA686DE21317}"/>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752EE07D-6565-4311-8413-EF83AAA69075}"/>
              </a:ext>
            </a:extLst>
          </p:cNvPr>
          <p:cNvSpPr>
            <a:spLocks noGrp="1"/>
          </p:cNvSpPr>
          <p:nvPr>
            <p:ph type="sldNum" sz="quarter" idx="4"/>
          </p:nvPr>
        </p:nvSpPr>
        <p:spPr/>
        <p:txBody>
          <a:bodyPr/>
          <a:lstStyle/>
          <a:p>
            <a:fld id="{E4E00EF0-048C-114D-ADD5-1D5ACA69D45F}" type="slidenum">
              <a:rPr lang="en-GB">
                <a:solidFill>
                  <a:srgbClr val="13316E"/>
                </a:solidFill>
              </a:rPr>
              <a:pPr/>
              <a:t>38</a:t>
            </a:fld>
            <a:endParaRPr lang="en-GB" dirty="0">
              <a:solidFill>
                <a:srgbClr val="13316E"/>
              </a:solidFill>
            </a:endParaRPr>
          </a:p>
        </p:txBody>
      </p:sp>
    </p:spTree>
    <p:extLst>
      <p:ext uri="{BB962C8B-B14F-4D97-AF65-F5344CB8AC3E}">
        <p14:creationId xmlns:p14="http://schemas.microsoft.com/office/powerpoint/2010/main" val="4855959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7440-2E3C-42C3-8779-B9FEEB360E75}"/>
              </a:ext>
            </a:extLst>
          </p:cNvPr>
          <p:cNvSpPr>
            <a:spLocks noGrp="1"/>
          </p:cNvSpPr>
          <p:nvPr>
            <p:ph type="title"/>
          </p:nvPr>
        </p:nvSpPr>
        <p:spPr/>
        <p:txBody>
          <a:bodyPr/>
          <a:lstStyle/>
          <a:p>
            <a:r>
              <a:rPr lang="en-GB" dirty="0"/>
              <a:t>Barriers to speaking up</a:t>
            </a:r>
            <a:endParaRPr lang="en-US" dirty="0"/>
          </a:p>
        </p:txBody>
      </p:sp>
      <p:sp>
        <p:nvSpPr>
          <p:cNvPr id="3" name="Content Placeholder 2">
            <a:extLst>
              <a:ext uri="{FF2B5EF4-FFF2-40B4-BE49-F238E27FC236}">
                <a16:creationId xmlns:a16="http://schemas.microsoft.com/office/drawing/2014/main" id="{E63D6AB6-80B8-4BFD-8AF1-5E75835C5B53}"/>
              </a:ext>
            </a:extLst>
          </p:cNvPr>
          <p:cNvSpPr>
            <a:spLocks noGrp="1"/>
          </p:cNvSpPr>
          <p:nvPr>
            <p:ph idx="1"/>
          </p:nvPr>
        </p:nvSpPr>
        <p:spPr>
          <a:xfrm>
            <a:off x="517391" y="1446027"/>
            <a:ext cx="10027972" cy="4123783"/>
          </a:xfrm>
        </p:spPr>
        <p:txBody>
          <a:bodyPr/>
          <a:lstStyle/>
          <a:p>
            <a:pPr marL="609585" indent="-609585">
              <a:buFont typeface="Arial" panose="020B0604020202020204" pitchFamily="34" charset="0"/>
              <a:buChar char="•"/>
            </a:pPr>
            <a:r>
              <a:rPr lang="en-GB" sz="3200" dirty="0"/>
              <a:t>Power and authority</a:t>
            </a:r>
          </a:p>
          <a:p>
            <a:pPr marL="457189" indent="-457189">
              <a:buFont typeface="Arial" panose="020B0604020202020204" pitchFamily="34" charset="0"/>
              <a:buChar char="•"/>
            </a:pPr>
            <a:r>
              <a:rPr lang="en-GB" sz="3200" i="1" dirty="0"/>
              <a:t>	</a:t>
            </a:r>
            <a:r>
              <a:rPr lang="en-GB" sz="3200" dirty="0"/>
              <a:t>The need to belong and be accepted by others </a:t>
            </a:r>
          </a:p>
          <a:p>
            <a:pPr marL="609585" indent="-609585">
              <a:buFont typeface="Arial" panose="020B0604020202020204" pitchFamily="34" charset="0"/>
              <a:buChar char="•"/>
            </a:pPr>
            <a:r>
              <a:rPr lang="en-GB" sz="3200" dirty="0"/>
              <a:t>Being a woman or in a minority in the workplace</a:t>
            </a:r>
          </a:p>
          <a:p>
            <a:pPr marL="609585" indent="-609585">
              <a:buFont typeface="Arial" panose="020B0604020202020204" pitchFamily="34" charset="0"/>
              <a:buChar char="•"/>
            </a:pPr>
            <a:r>
              <a:rPr lang="en-GB" sz="3200" dirty="0"/>
              <a:t>Feeling that you are at fault e.g. ‘I need to toughen up’, be more resilient or less sensitive</a:t>
            </a:r>
          </a:p>
          <a:p>
            <a:endParaRPr lang="en-GB" dirty="0"/>
          </a:p>
          <a:p>
            <a:pPr marL="609585" indent="-609585">
              <a:buFont typeface="Arial" panose="020B0604020202020204" pitchFamily="34" charset="0"/>
              <a:buChar char="•"/>
            </a:pPr>
            <a:endParaRPr lang="en-GB" dirty="0"/>
          </a:p>
          <a:p>
            <a:pPr marL="609585" indent="-609585">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4CF89DF1-B025-4B7E-A1ED-2FFB8AFEE4A0}"/>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1592F752-A28F-48D5-8DF8-9D319EC3BAD5}"/>
              </a:ext>
            </a:extLst>
          </p:cNvPr>
          <p:cNvSpPr>
            <a:spLocks noGrp="1"/>
          </p:cNvSpPr>
          <p:nvPr>
            <p:ph type="sldNum" sz="quarter" idx="4"/>
          </p:nvPr>
        </p:nvSpPr>
        <p:spPr/>
        <p:txBody>
          <a:bodyPr/>
          <a:lstStyle/>
          <a:p>
            <a:fld id="{E4E00EF0-048C-114D-ADD5-1D5ACA69D45F}" type="slidenum">
              <a:rPr lang="en-GB">
                <a:solidFill>
                  <a:srgbClr val="13316E"/>
                </a:solidFill>
              </a:rPr>
              <a:pPr/>
              <a:t>39</a:t>
            </a:fld>
            <a:endParaRPr lang="en-GB" dirty="0">
              <a:solidFill>
                <a:srgbClr val="13316E"/>
              </a:solidFill>
            </a:endParaRPr>
          </a:p>
        </p:txBody>
      </p:sp>
      <p:sp>
        <p:nvSpPr>
          <p:cNvPr id="8" name="Rectangle: Rounded Corners 7">
            <a:extLst>
              <a:ext uri="{FF2B5EF4-FFF2-40B4-BE49-F238E27FC236}">
                <a16:creationId xmlns:a16="http://schemas.microsoft.com/office/drawing/2014/main" id="{3EB4BB0B-5ED7-4289-B886-0192CEE991A3}"/>
              </a:ext>
            </a:extLst>
          </p:cNvPr>
          <p:cNvSpPr/>
          <p:nvPr/>
        </p:nvSpPr>
        <p:spPr>
          <a:xfrm>
            <a:off x="1060704" y="3940763"/>
            <a:ext cx="9802368" cy="187377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GB" sz="2400" dirty="0">
                <a:solidFill>
                  <a:prstClr val="white"/>
                </a:solidFill>
                <a:latin typeface="Calibri Light"/>
              </a:rPr>
              <a:t>“…’banter’ is a loose expression, covering what otherwise might be abusive behaviour.... It can easily transform into bullying when a subordinate employee effectively has no alternative but to accept/participate in this conduct.” </a:t>
            </a:r>
            <a:r>
              <a:rPr lang="en-GB" sz="2400" i="1" dirty="0">
                <a:solidFill>
                  <a:prstClr val="white"/>
                </a:solidFill>
                <a:latin typeface="Calibri Light"/>
              </a:rPr>
              <a:t>Employment Tribunal, Minto v </a:t>
            </a:r>
            <a:r>
              <a:rPr lang="en-GB" sz="2400" i="1" dirty="0" err="1">
                <a:solidFill>
                  <a:prstClr val="white"/>
                </a:solidFill>
                <a:latin typeface="Calibri Light"/>
              </a:rPr>
              <a:t>Wernick</a:t>
            </a:r>
            <a:r>
              <a:rPr lang="en-GB" sz="2400" i="1" dirty="0">
                <a:solidFill>
                  <a:prstClr val="white"/>
                </a:solidFill>
                <a:latin typeface="Calibri Light"/>
              </a:rPr>
              <a:t> Event Hire (2011)</a:t>
            </a:r>
          </a:p>
        </p:txBody>
      </p:sp>
    </p:spTree>
    <p:extLst>
      <p:ext uri="{BB962C8B-B14F-4D97-AF65-F5344CB8AC3E}">
        <p14:creationId xmlns:p14="http://schemas.microsoft.com/office/powerpoint/2010/main" val="2065876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Dr Jo Mountfield</a:t>
            </a:r>
          </a:p>
          <a:p>
            <a:pPr fontAlgn="auto">
              <a:spcBef>
                <a:spcPct val="50000"/>
              </a:spcBef>
              <a:spcAft>
                <a:spcPts val="0"/>
              </a:spcAft>
              <a:buClr>
                <a:schemeClr val="tx2">
                  <a:lumMod val="75000"/>
                  <a:lumOff val="25000"/>
                </a:schemeClr>
              </a:buClr>
              <a:defRPr/>
            </a:pPr>
            <a:r>
              <a:rPr lang="en-GB" sz="3600" dirty="0" smtClean="0">
                <a:solidFill>
                  <a:schemeClr val="tx2">
                    <a:lumMod val="75000"/>
                  </a:schemeClr>
                </a:solidFill>
                <a:ea typeface="ＭＳ Ｐゴシック" charset="-128"/>
              </a:rPr>
              <a:t>Vice President Workforce, the Royal College of Obstetricians &amp; Gynaecologists</a:t>
            </a:r>
          </a:p>
        </p:txBody>
      </p:sp>
      <p:sp>
        <p:nvSpPr>
          <p:cNvPr id="4" name="Title 1"/>
          <p:cNvSpPr txBox="1">
            <a:spLocks/>
          </p:cNvSpPr>
          <p:nvPr/>
        </p:nvSpPr>
        <p:spPr>
          <a:xfrm>
            <a:off x="575197" y="310341"/>
            <a:ext cx="10617200"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Welcome</a:t>
            </a:r>
            <a:endParaRPr lang="en-GB" sz="4800" b="1" dirty="0">
              <a:solidFill>
                <a:schemeClr val="tx2">
                  <a:lumMod val="75000"/>
                </a:schemeClr>
              </a:solidFill>
              <a:ea typeface="ＭＳ Ｐゴシック" charset="-128"/>
            </a:endParaRPr>
          </a:p>
        </p:txBody>
      </p:sp>
      <p:pic>
        <p:nvPicPr>
          <p:cNvPr id="5"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6326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0A23-56D9-43C3-9601-55190D4F3A63}"/>
              </a:ext>
            </a:extLst>
          </p:cNvPr>
          <p:cNvSpPr>
            <a:spLocks noGrp="1"/>
          </p:cNvSpPr>
          <p:nvPr>
            <p:ph type="title"/>
          </p:nvPr>
        </p:nvSpPr>
        <p:spPr/>
        <p:txBody>
          <a:bodyPr/>
          <a:lstStyle/>
          <a:p>
            <a:r>
              <a:rPr lang="en-GB" dirty="0"/>
              <a:t>Definition of harassment</a:t>
            </a:r>
            <a:endParaRPr lang="en-US" dirty="0"/>
          </a:p>
        </p:txBody>
      </p:sp>
      <p:sp>
        <p:nvSpPr>
          <p:cNvPr id="3" name="Content Placeholder 2">
            <a:extLst>
              <a:ext uri="{FF2B5EF4-FFF2-40B4-BE49-F238E27FC236}">
                <a16:creationId xmlns:a16="http://schemas.microsoft.com/office/drawing/2014/main" id="{89A1DEA9-B5FD-471F-BCCE-0C0D0EF14A66}"/>
              </a:ext>
            </a:extLst>
          </p:cNvPr>
          <p:cNvSpPr>
            <a:spLocks noGrp="1"/>
          </p:cNvSpPr>
          <p:nvPr>
            <p:ph idx="1"/>
          </p:nvPr>
        </p:nvSpPr>
        <p:spPr/>
        <p:txBody>
          <a:bodyPr/>
          <a:lstStyle/>
          <a:p>
            <a:pPr lvl="0"/>
            <a:r>
              <a:rPr lang="en-GB" sz="3200" dirty="0">
                <a:solidFill>
                  <a:srgbClr val="13316E"/>
                </a:solidFill>
              </a:rPr>
              <a:t>It is conduct that:</a:t>
            </a:r>
          </a:p>
          <a:p>
            <a:pPr marL="685783" indent="-685783">
              <a:buFont typeface="Arial" panose="020B0604020202020204" pitchFamily="34" charset="0"/>
              <a:buChar char="•"/>
            </a:pPr>
            <a:r>
              <a:rPr lang="en-GB" sz="3200" dirty="0">
                <a:solidFill>
                  <a:srgbClr val="13316E"/>
                </a:solidFill>
              </a:rPr>
              <a:t>has the purpose or effect of violating someone’s dignity or creating an intimidating, hostile, degrading, humiliating or offensive environment for them </a:t>
            </a:r>
          </a:p>
          <a:p>
            <a:pPr marL="685783" indent="-685783">
              <a:buFont typeface="Arial" panose="020B0604020202020204" pitchFamily="34" charset="0"/>
              <a:buChar char="•"/>
            </a:pPr>
            <a:r>
              <a:rPr lang="en-GB" sz="3200" dirty="0">
                <a:solidFill>
                  <a:srgbClr val="13316E"/>
                </a:solidFill>
              </a:rPr>
              <a:t>is unwanted</a:t>
            </a:r>
          </a:p>
          <a:p>
            <a:pPr marL="685783" indent="-685783">
              <a:buFont typeface="Arial" panose="020B0604020202020204" pitchFamily="34" charset="0"/>
              <a:buChar char="•"/>
            </a:pPr>
            <a:r>
              <a:rPr lang="en-GB" sz="3200" dirty="0">
                <a:solidFill>
                  <a:srgbClr val="13316E"/>
                </a:solidFill>
              </a:rPr>
              <a:t>is </a:t>
            </a:r>
            <a:r>
              <a:rPr lang="en-GB" sz="3200" dirty="0">
                <a:solidFill>
                  <a:srgbClr val="13316E"/>
                </a:solidFill>
                <a:highlight>
                  <a:srgbClr val="FFFF00"/>
                </a:highlight>
              </a:rPr>
              <a:t>related to a </a:t>
            </a:r>
            <a:r>
              <a:rPr lang="en-GB" sz="3200" dirty="0">
                <a:solidFill>
                  <a:srgbClr val="13316E"/>
                </a:solidFill>
              </a:rPr>
              <a:t>protected characteristic (age, disability, gender reassignment, race, religion or belief, sex, sexual orientation) or of a sexual nature</a:t>
            </a:r>
          </a:p>
          <a:p>
            <a:endParaRPr lang="en-US" dirty="0"/>
          </a:p>
        </p:txBody>
      </p:sp>
      <p:sp>
        <p:nvSpPr>
          <p:cNvPr id="4" name="Date Placeholder 3">
            <a:extLst>
              <a:ext uri="{FF2B5EF4-FFF2-40B4-BE49-F238E27FC236}">
                <a16:creationId xmlns:a16="http://schemas.microsoft.com/office/drawing/2014/main" id="{234748A3-FE61-4E5B-838D-20131455744C}"/>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243D4590-56C6-4C02-A1A6-2002CA6BCA10}"/>
              </a:ext>
            </a:extLst>
          </p:cNvPr>
          <p:cNvSpPr>
            <a:spLocks noGrp="1"/>
          </p:cNvSpPr>
          <p:nvPr>
            <p:ph type="sldNum" sz="quarter" idx="4"/>
          </p:nvPr>
        </p:nvSpPr>
        <p:spPr/>
        <p:txBody>
          <a:bodyPr/>
          <a:lstStyle/>
          <a:p>
            <a:fld id="{E4E00EF0-048C-114D-ADD5-1D5ACA69D45F}" type="slidenum">
              <a:rPr lang="en-GB">
                <a:solidFill>
                  <a:srgbClr val="13316E"/>
                </a:solidFill>
              </a:rPr>
              <a:pPr/>
              <a:t>40</a:t>
            </a:fld>
            <a:endParaRPr lang="en-GB" dirty="0">
              <a:solidFill>
                <a:srgbClr val="13316E"/>
              </a:solidFill>
            </a:endParaRPr>
          </a:p>
        </p:txBody>
      </p:sp>
    </p:spTree>
    <p:extLst>
      <p:ext uri="{BB962C8B-B14F-4D97-AF65-F5344CB8AC3E}">
        <p14:creationId xmlns:p14="http://schemas.microsoft.com/office/powerpoint/2010/main" val="4496649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D835-C110-483E-95F5-B367FE3C8224}"/>
              </a:ext>
            </a:extLst>
          </p:cNvPr>
          <p:cNvSpPr>
            <a:spLocks noGrp="1"/>
          </p:cNvSpPr>
          <p:nvPr>
            <p:ph type="title"/>
          </p:nvPr>
        </p:nvSpPr>
        <p:spPr/>
        <p:txBody>
          <a:bodyPr/>
          <a:lstStyle/>
          <a:p>
            <a:r>
              <a:rPr lang="en-GB" dirty="0"/>
              <a:t>Example 2 – wider impact of banter</a:t>
            </a:r>
            <a:endParaRPr lang="en-US" dirty="0"/>
          </a:p>
        </p:txBody>
      </p:sp>
      <p:sp>
        <p:nvSpPr>
          <p:cNvPr id="3" name="Content Placeholder 2">
            <a:extLst>
              <a:ext uri="{FF2B5EF4-FFF2-40B4-BE49-F238E27FC236}">
                <a16:creationId xmlns:a16="http://schemas.microsoft.com/office/drawing/2014/main" id="{073A2A5D-5F1E-4911-A1F4-AE51E58D0EBC}"/>
              </a:ext>
            </a:extLst>
          </p:cNvPr>
          <p:cNvSpPr>
            <a:spLocks noGrp="1"/>
          </p:cNvSpPr>
          <p:nvPr>
            <p:ph idx="1"/>
          </p:nvPr>
        </p:nvSpPr>
        <p:spPr>
          <a:xfrm>
            <a:off x="614927" y="1811837"/>
            <a:ext cx="9441997" cy="4083188"/>
          </a:xfrm>
        </p:spPr>
        <p:txBody>
          <a:bodyPr/>
          <a:lstStyle/>
          <a:p>
            <a:r>
              <a:rPr lang="en-GB" sz="3200" dirty="0"/>
              <a:t>A black worker was repeatedly called by a racialised nickname by his manager. The manager said the worker didn’t have problem with it and would have told her if he did. The worker didn’t. However, another worker who had witnessed it did complain to tribunal that they had been harassed by overhearing the comments.</a:t>
            </a:r>
          </a:p>
          <a:p>
            <a:pPr marL="609585" indent="-609585">
              <a:buFont typeface="Arial" panose="020B0604020202020204" pitchFamily="34" charset="0"/>
              <a:buChar char="•"/>
            </a:pPr>
            <a:endParaRPr lang="en-GB" sz="3200" dirty="0"/>
          </a:p>
          <a:p>
            <a:r>
              <a:rPr lang="en-GB" sz="3200" dirty="0"/>
              <a:t>The complaint was upheld. The language had created an offensive environment for the other worker.     </a:t>
            </a:r>
          </a:p>
        </p:txBody>
      </p:sp>
      <p:sp>
        <p:nvSpPr>
          <p:cNvPr id="4" name="Date Placeholder 3">
            <a:extLst>
              <a:ext uri="{FF2B5EF4-FFF2-40B4-BE49-F238E27FC236}">
                <a16:creationId xmlns:a16="http://schemas.microsoft.com/office/drawing/2014/main" id="{EFA609BB-5447-4438-A525-244BFE63BBEB}"/>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893750F9-8D4F-454B-A7AE-9D3D8C4C8191}"/>
              </a:ext>
            </a:extLst>
          </p:cNvPr>
          <p:cNvSpPr>
            <a:spLocks noGrp="1"/>
          </p:cNvSpPr>
          <p:nvPr>
            <p:ph type="sldNum" sz="quarter" idx="4"/>
          </p:nvPr>
        </p:nvSpPr>
        <p:spPr/>
        <p:txBody>
          <a:bodyPr/>
          <a:lstStyle/>
          <a:p>
            <a:fld id="{E4E00EF0-048C-114D-ADD5-1D5ACA69D45F}" type="slidenum">
              <a:rPr lang="en-GB">
                <a:solidFill>
                  <a:srgbClr val="13316E"/>
                </a:solidFill>
              </a:rPr>
              <a:pPr/>
              <a:t>41</a:t>
            </a:fld>
            <a:endParaRPr lang="en-GB" dirty="0">
              <a:solidFill>
                <a:srgbClr val="13316E"/>
              </a:solidFill>
            </a:endParaRPr>
          </a:p>
        </p:txBody>
      </p:sp>
    </p:spTree>
    <p:extLst>
      <p:ext uri="{BB962C8B-B14F-4D97-AF65-F5344CB8AC3E}">
        <p14:creationId xmlns:p14="http://schemas.microsoft.com/office/powerpoint/2010/main" val="2340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85AB2-75DA-41A3-AF19-685D372819C2}"/>
              </a:ext>
            </a:extLst>
          </p:cNvPr>
          <p:cNvSpPr>
            <a:spLocks noGrp="1"/>
          </p:cNvSpPr>
          <p:nvPr>
            <p:ph type="title"/>
          </p:nvPr>
        </p:nvSpPr>
        <p:spPr/>
        <p:txBody>
          <a:bodyPr/>
          <a:lstStyle/>
          <a:p>
            <a:r>
              <a:rPr lang="en-GB" dirty="0"/>
              <a:t>Factors that must be considered when assessing the effect of conduct</a:t>
            </a:r>
            <a:endParaRPr lang="en-US" dirty="0"/>
          </a:p>
        </p:txBody>
      </p:sp>
      <p:sp>
        <p:nvSpPr>
          <p:cNvPr id="3" name="Content Placeholder 2">
            <a:extLst>
              <a:ext uri="{FF2B5EF4-FFF2-40B4-BE49-F238E27FC236}">
                <a16:creationId xmlns:a16="http://schemas.microsoft.com/office/drawing/2014/main" id="{D9421F7C-2E68-4652-85EF-F49130B2DD12}"/>
              </a:ext>
            </a:extLst>
          </p:cNvPr>
          <p:cNvSpPr>
            <a:spLocks noGrp="1"/>
          </p:cNvSpPr>
          <p:nvPr>
            <p:ph idx="1"/>
          </p:nvPr>
        </p:nvSpPr>
        <p:spPr>
          <a:xfrm>
            <a:off x="517391" y="1940185"/>
            <a:ext cx="9441997" cy="4083188"/>
          </a:xfrm>
        </p:spPr>
        <p:txBody>
          <a:bodyPr/>
          <a:lstStyle/>
          <a:p>
            <a:r>
              <a:rPr lang="en-GB" sz="3200" dirty="0"/>
              <a:t>In deciding whether conduct has the effect of violating someone’s dignity or creating an intimidating, hostile, degrading, humiliating or offensive environment, the following must be taken into account:</a:t>
            </a:r>
          </a:p>
          <a:p>
            <a:pPr marL="457189" indent="-457189">
              <a:buFont typeface="Arial" panose="020B0604020202020204" pitchFamily="34" charset="0"/>
              <a:buChar char="•"/>
            </a:pPr>
            <a:r>
              <a:rPr lang="en-GB" sz="3200" dirty="0"/>
              <a:t>the perception of the complainant</a:t>
            </a:r>
          </a:p>
          <a:p>
            <a:pPr marL="457189" indent="-457189">
              <a:buFont typeface="Arial" panose="020B0604020202020204" pitchFamily="34" charset="0"/>
              <a:buChar char="•"/>
            </a:pPr>
            <a:r>
              <a:rPr lang="en-GB" sz="3200" dirty="0">
                <a:highlight>
                  <a:srgbClr val="FFFF00"/>
                </a:highlight>
              </a:rPr>
              <a:t>the other circumstances of the case</a:t>
            </a:r>
          </a:p>
          <a:p>
            <a:pPr marL="457189" indent="-457189">
              <a:buFont typeface="Arial" panose="020B0604020202020204" pitchFamily="34" charset="0"/>
              <a:buChar char="•"/>
            </a:pPr>
            <a:r>
              <a:rPr lang="en-GB" sz="3200" dirty="0">
                <a:highlight>
                  <a:srgbClr val="FFFF00"/>
                </a:highlight>
              </a:rPr>
              <a:t>whether it is reasonable for the conduct to have that effect.</a:t>
            </a:r>
          </a:p>
          <a:p>
            <a:endParaRPr lang="en-US" dirty="0"/>
          </a:p>
        </p:txBody>
      </p:sp>
      <p:sp>
        <p:nvSpPr>
          <p:cNvPr id="4" name="Date Placeholder 3">
            <a:extLst>
              <a:ext uri="{FF2B5EF4-FFF2-40B4-BE49-F238E27FC236}">
                <a16:creationId xmlns:a16="http://schemas.microsoft.com/office/drawing/2014/main" id="{5E67ACC2-4ECA-4175-9EA9-E7F7E09931E2}"/>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7B1E225C-023E-49F8-86DF-5131ED6DA56A}"/>
              </a:ext>
            </a:extLst>
          </p:cNvPr>
          <p:cNvSpPr>
            <a:spLocks noGrp="1"/>
          </p:cNvSpPr>
          <p:nvPr>
            <p:ph type="sldNum" sz="quarter" idx="4"/>
          </p:nvPr>
        </p:nvSpPr>
        <p:spPr/>
        <p:txBody>
          <a:bodyPr/>
          <a:lstStyle/>
          <a:p>
            <a:fld id="{E4E00EF0-048C-114D-ADD5-1D5ACA69D45F}" type="slidenum">
              <a:rPr lang="en-GB">
                <a:solidFill>
                  <a:srgbClr val="13316E"/>
                </a:solidFill>
              </a:rPr>
              <a:pPr/>
              <a:t>42</a:t>
            </a:fld>
            <a:endParaRPr lang="en-GB" dirty="0">
              <a:solidFill>
                <a:srgbClr val="13316E"/>
              </a:solidFill>
            </a:endParaRPr>
          </a:p>
        </p:txBody>
      </p:sp>
    </p:spTree>
    <p:extLst>
      <p:ext uri="{BB962C8B-B14F-4D97-AF65-F5344CB8AC3E}">
        <p14:creationId xmlns:p14="http://schemas.microsoft.com/office/powerpoint/2010/main" val="283174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2E6E-5980-476B-92A9-1CDE9894028D}"/>
              </a:ext>
            </a:extLst>
          </p:cNvPr>
          <p:cNvSpPr>
            <a:spLocks noGrp="1"/>
          </p:cNvSpPr>
          <p:nvPr>
            <p:ph type="title"/>
          </p:nvPr>
        </p:nvSpPr>
        <p:spPr>
          <a:xfrm>
            <a:off x="500626" y="589420"/>
            <a:ext cx="10723633" cy="938784"/>
          </a:xfrm>
        </p:spPr>
        <p:txBody>
          <a:bodyPr/>
          <a:lstStyle/>
          <a:p>
            <a:r>
              <a:rPr lang="en-GB" dirty="0"/>
              <a:t>Example 3 – irrelevant previous conduct</a:t>
            </a:r>
            <a:endParaRPr lang="en-US" dirty="0"/>
          </a:p>
        </p:txBody>
      </p:sp>
      <p:sp>
        <p:nvSpPr>
          <p:cNvPr id="3" name="Content Placeholder 2">
            <a:extLst>
              <a:ext uri="{FF2B5EF4-FFF2-40B4-BE49-F238E27FC236}">
                <a16:creationId xmlns:a16="http://schemas.microsoft.com/office/drawing/2014/main" id="{5789D51D-219D-4FA8-A763-F2B8582436E0}"/>
              </a:ext>
            </a:extLst>
          </p:cNvPr>
          <p:cNvSpPr>
            <a:spLocks noGrp="1"/>
          </p:cNvSpPr>
          <p:nvPr>
            <p:ph idx="1"/>
          </p:nvPr>
        </p:nvSpPr>
        <p:spPr>
          <a:xfrm>
            <a:off x="517392" y="1605561"/>
            <a:ext cx="9441997" cy="4083188"/>
          </a:xfrm>
        </p:spPr>
        <p:txBody>
          <a:bodyPr/>
          <a:lstStyle/>
          <a:p>
            <a:r>
              <a:rPr lang="en-GB" sz="3200" dirty="0"/>
              <a:t>A worker’s manager makes comments about her breasts. The worker brings a sexual harassment claim. The employer says the worker posed topless on page 3 of a national newspaper in her past so she could not have been offended by her boss’s comments. </a:t>
            </a:r>
          </a:p>
          <a:p>
            <a:endParaRPr lang="en-GB" sz="3200" dirty="0"/>
          </a:p>
          <a:p>
            <a:r>
              <a:rPr lang="en-GB" sz="3200" dirty="0"/>
              <a:t>The tribunal would be right to find that the information is irrelevant. The worker could still be offended by her boss’s comments.</a:t>
            </a:r>
          </a:p>
          <a:p>
            <a:endParaRPr lang="en-GB" dirty="0"/>
          </a:p>
        </p:txBody>
      </p:sp>
      <p:sp>
        <p:nvSpPr>
          <p:cNvPr id="4" name="Date Placeholder 3">
            <a:extLst>
              <a:ext uri="{FF2B5EF4-FFF2-40B4-BE49-F238E27FC236}">
                <a16:creationId xmlns:a16="http://schemas.microsoft.com/office/drawing/2014/main" id="{B51761A6-54EE-4E70-8809-3781350F305C}"/>
              </a:ext>
            </a:extLst>
          </p:cNvPr>
          <p:cNvSpPr>
            <a:spLocks noGrp="1"/>
          </p:cNvSpPr>
          <p:nvPr>
            <p:ph type="dt" sz="half" idx="2"/>
          </p:nvPr>
        </p:nvSpPr>
        <p:spPr/>
        <p:txBody>
          <a:bodyPr/>
          <a:lstStyle/>
          <a:p>
            <a:pPr defTabSz="609585"/>
            <a:fld id="{7560F7E0-9C0D-2D49-8531-0E815FA79E9D}"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E8C34A5C-6606-400B-80F0-10B500E39A17}"/>
              </a:ext>
            </a:extLst>
          </p:cNvPr>
          <p:cNvSpPr>
            <a:spLocks noGrp="1"/>
          </p:cNvSpPr>
          <p:nvPr>
            <p:ph type="sldNum" sz="quarter" idx="4"/>
          </p:nvPr>
        </p:nvSpPr>
        <p:spPr/>
        <p:txBody>
          <a:bodyPr/>
          <a:lstStyle/>
          <a:p>
            <a:fld id="{E4E00EF0-048C-114D-ADD5-1D5ACA69D45F}" type="slidenum">
              <a:rPr lang="en-GB">
                <a:solidFill>
                  <a:srgbClr val="13316E"/>
                </a:solidFill>
              </a:rPr>
              <a:pPr/>
              <a:t>43</a:t>
            </a:fld>
            <a:endParaRPr lang="en-GB" dirty="0">
              <a:solidFill>
                <a:srgbClr val="13316E"/>
              </a:solidFill>
            </a:endParaRPr>
          </a:p>
        </p:txBody>
      </p:sp>
    </p:spTree>
    <p:extLst>
      <p:ext uri="{BB962C8B-B14F-4D97-AF65-F5344CB8AC3E}">
        <p14:creationId xmlns:p14="http://schemas.microsoft.com/office/powerpoint/2010/main" val="249318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8079-A9F5-4E38-BF53-8261F1375E52}"/>
              </a:ext>
            </a:extLst>
          </p:cNvPr>
          <p:cNvSpPr>
            <a:spLocks noGrp="1"/>
          </p:cNvSpPr>
          <p:nvPr>
            <p:ph type="title"/>
          </p:nvPr>
        </p:nvSpPr>
        <p:spPr/>
        <p:txBody>
          <a:bodyPr/>
          <a:lstStyle/>
          <a:p>
            <a:r>
              <a:rPr lang="en-GB" dirty="0"/>
              <a:t>Example 4 – active participation in banter</a:t>
            </a:r>
            <a:endParaRPr lang="en-US" dirty="0"/>
          </a:p>
        </p:txBody>
      </p:sp>
      <p:sp>
        <p:nvSpPr>
          <p:cNvPr id="3" name="Content Placeholder 2">
            <a:extLst>
              <a:ext uri="{FF2B5EF4-FFF2-40B4-BE49-F238E27FC236}">
                <a16:creationId xmlns:a16="http://schemas.microsoft.com/office/drawing/2014/main" id="{B82196D3-039D-4745-B027-9F67DDA55583}"/>
              </a:ext>
            </a:extLst>
          </p:cNvPr>
          <p:cNvSpPr>
            <a:spLocks noGrp="1"/>
          </p:cNvSpPr>
          <p:nvPr>
            <p:ph idx="1"/>
          </p:nvPr>
        </p:nvSpPr>
        <p:spPr>
          <a:xfrm>
            <a:off x="517392" y="1492189"/>
            <a:ext cx="10252209" cy="4083188"/>
          </a:xfrm>
        </p:spPr>
        <p:txBody>
          <a:bodyPr/>
          <a:lstStyle/>
          <a:p>
            <a:pPr>
              <a:lnSpc>
                <a:spcPct val="100000"/>
              </a:lnSpc>
            </a:pPr>
            <a:r>
              <a:rPr lang="en-GB" sz="2667" dirty="0"/>
              <a:t>An overweight worker who had diabetes and had strong links to the traveller community brought a claim of race and disability harassment after being called a ‘fat ginger Pikey’, ‘salad dodger’ and ‘fat Yoda’. He had used similarly offensive language to describe colleagues and the evidence suggested he was comfortable with the office environment.</a:t>
            </a:r>
          </a:p>
          <a:p>
            <a:pPr>
              <a:lnSpc>
                <a:spcPct val="100000"/>
              </a:lnSpc>
            </a:pPr>
            <a:endParaRPr lang="en-GB" sz="2667" dirty="0"/>
          </a:p>
          <a:p>
            <a:pPr>
              <a:lnSpc>
                <a:spcPct val="100000"/>
              </a:lnSpc>
            </a:pPr>
            <a:r>
              <a:rPr lang="en-GB" sz="2667" dirty="0"/>
              <a:t> </a:t>
            </a:r>
          </a:p>
          <a:p>
            <a:pPr>
              <a:lnSpc>
                <a:spcPct val="100000"/>
              </a:lnSpc>
            </a:pPr>
            <a:endParaRPr lang="en-GB" sz="2667" dirty="0"/>
          </a:p>
          <a:p>
            <a:pPr>
              <a:lnSpc>
                <a:spcPct val="100000"/>
              </a:lnSpc>
            </a:pPr>
            <a:r>
              <a:rPr lang="en-GB" sz="2667" dirty="0"/>
              <a:t>BUT leaving a work environment and culture like this unchanged presents </a:t>
            </a:r>
            <a:r>
              <a:rPr lang="en-GB" sz="2667" b="1" dirty="0"/>
              <a:t>significant risks </a:t>
            </a:r>
            <a:r>
              <a:rPr lang="en-GB" sz="2667" dirty="0"/>
              <a:t>of harm to others and risks other harassment claims. </a:t>
            </a:r>
          </a:p>
          <a:p>
            <a:pPr>
              <a:lnSpc>
                <a:spcPct val="100000"/>
              </a:lnSpc>
            </a:pPr>
            <a:r>
              <a:rPr lang="en-GB" sz="2667" dirty="0"/>
              <a:t> </a:t>
            </a:r>
          </a:p>
        </p:txBody>
      </p:sp>
      <p:sp>
        <p:nvSpPr>
          <p:cNvPr id="4" name="Date Placeholder 3">
            <a:extLst>
              <a:ext uri="{FF2B5EF4-FFF2-40B4-BE49-F238E27FC236}">
                <a16:creationId xmlns:a16="http://schemas.microsoft.com/office/drawing/2014/main" id="{B3D3DB3C-EDF6-4183-8BEC-D6C4F35A4D10}"/>
              </a:ext>
            </a:extLst>
          </p:cNvPr>
          <p:cNvSpPr>
            <a:spLocks noGrp="1"/>
          </p:cNvSpPr>
          <p:nvPr>
            <p:ph type="dt" sz="half" idx="2"/>
          </p:nvPr>
        </p:nvSpPr>
        <p:spPr/>
        <p:txBody>
          <a:bodyPr/>
          <a:lstStyle/>
          <a:p>
            <a:pPr defTabSz="609585"/>
            <a:fld id="{7560F7E0-9C0D-2D49-8531-0E815FA79E9D}"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D644B42D-39BB-4972-BB6F-0F8402AF1D05}"/>
              </a:ext>
            </a:extLst>
          </p:cNvPr>
          <p:cNvSpPr>
            <a:spLocks noGrp="1"/>
          </p:cNvSpPr>
          <p:nvPr>
            <p:ph type="sldNum" sz="quarter" idx="4"/>
          </p:nvPr>
        </p:nvSpPr>
        <p:spPr/>
        <p:txBody>
          <a:bodyPr/>
          <a:lstStyle/>
          <a:p>
            <a:fld id="{E4E00EF0-048C-114D-ADD5-1D5ACA69D45F}" type="slidenum">
              <a:rPr lang="en-GB">
                <a:solidFill>
                  <a:srgbClr val="13316E"/>
                </a:solidFill>
              </a:rPr>
              <a:pPr/>
              <a:t>44</a:t>
            </a:fld>
            <a:endParaRPr lang="en-GB" dirty="0">
              <a:solidFill>
                <a:srgbClr val="13316E"/>
              </a:solidFill>
            </a:endParaRPr>
          </a:p>
        </p:txBody>
      </p:sp>
      <p:pic>
        <p:nvPicPr>
          <p:cNvPr id="12" name="Picture 11">
            <a:extLst>
              <a:ext uri="{FF2B5EF4-FFF2-40B4-BE49-F238E27FC236}">
                <a16:creationId xmlns:a16="http://schemas.microsoft.com/office/drawing/2014/main" id="{3AE0E731-CC80-4DEB-8DB3-A0E68B39B2E6}"/>
              </a:ext>
            </a:extLst>
          </p:cNvPr>
          <p:cNvPicPr>
            <a:picLocks noChangeAspect="1"/>
          </p:cNvPicPr>
          <p:nvPr/>
        </p:nvPicPr>
        <p:blipFill>
          <a:blip r:embed="rId3"/>
          <a:stretch>
            <a:fillRect/>
          </a:stretch>
        </p:blipFill>
        <p:spPr>
          <a:xfrm>
            <a:off x="2081920" y="3958473"/>
            <a:ext cx="7860701" cy="964439"/>
          </a:xfrm>
          <a:prstGeom prst="rect">
            <a:avLst/>
          </a:prstGeom>
          <a:solidFill>
            <a:schemeClr val="bg2">
              <a:lumMod val="20000"/>
              <a:lumOff val="80000"/>
              <a:alpha val="55000"/>
            </a:schemeClr>
          </a:solidFill>
          <a:effectLst>
            <a:innerShdw blurRad="114300">
              <a:prstClr val="black"/>
            </a:innerShdw>
          </a:effectLst>
        </p:spPr>
      </p:pic>
    </p:spTree>
    <p:extLst>
      <p:ext uri="{BB962C8B-B14F-4D97-AF65-F5344CB8AC3E}">
        <p14:creationId xmlns:p14="http://schemas.microsoft.com/office/powerpoint/2010/main" val="199702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D357-DE59-42DB-B5B4-84AC42EC0630}"/>
              </a:ext>
            </a:extLst>
          </p:cNvPr>
          <p:cNvSpPr>
            <a:spLocks noGrp="1"/>
          </p:cNvSpPr>
          <p:nvPr>
            <p:ph type="title"/>
          </p:nvPr>
        </p:nvSpPr>
        <p:spPr>
          <a:xfrm>
            <a:off x="517392" y="435893"/>
            <a:ext cx="9882385" cy="658425"/>
          </a:xfrm>
        </p:spPr>
        <p:txBody>
          <a:bodyPr/>
          <a:lstStyle/>
          <a:p>
            <a:r>
              <a:rPr lang="en-GB" dirty="0"/>
              <a:t>Example 5 – working environment and context</a:t>
            </a:r>
            <a:endParaRPr lang="en-US" dirty="0"/>
          </a:p>
        </p:txBody>
      </p:sp>
      <p:sp>
        <p:nvSpPr>
          <p:cNvPr id="3" name="Content Placeholder 2">
            <a:extLst>
              <a:ext uri="{FF2B5EF4-FFF2-40B4-BE49-F238E27FC236}">
                <a16:creationId xmlns:a16="http://schemas.microsoft.com/office/drawing/2014/main" id="{147836FA-3C74-4DF0-9A62-9D42E928A760}"/>
              </a:ext>
            </a:extLst>
          </p:cNvPr>
          <p:cNvSpPr>
            <a:spLocks noGrp="1"/>
          </p:cNvSpPr>
          <p:nvPr>
            <p:ph idx="1"/>
          </p:nvPr>
        </p:nvSpPr>
        <p:spPr>
          <a:xfrm>
            <a:off x="500625" y="1675646"/>
            <a:ext cx="10350255" cy="4083188"/>
          </a:xfrm>
        </p:spPr>
        <p:txBody>
          <a:bodyPr/>
          <a:lstStyle/>
          <a:p>
            <a:r>
              <a:rPr lang="en-GB" sz="3200" dirty="0"/>
              <a:t>In a busy newsroom with a deadline approaching for an article about the Pope, the news editor shouts across the office ‘can anyone tell me what’s happening to the f***</a:t>
            </a:r>
            <a:r>
              <a:rPr lang="en-GB" sz="3200" dirty="0" err="1"/>
              <a:t>ing</a:t>
            </a:r>
            <a:r>
              <a:rPr lang="en-GB" sz="3200" dirty="0"/>
              <a:t> Pope?’ A Roman Catholic sub-editor takes offence and complains. He is not happy with how the complaint is dealt with. He later complains to an employment tribunal of religion or belief harassment.</a:t>
            </a:r>
          </a:p>
          <a:p>
            <a:endParaRPr lang="en-GB" sz="3200" dirty="0"/>
          </a:p>
          <a:p>
            <a:r>
              <a:rPr lang="en-GB" sz="3200" dirty="0"/>
              <a:t>In the context in which the remark was made, it was not reasonable to take offence at it. </a:t>
            </a:r>
          </a:p>
          <a:p>
            <a:endParaRPr lang="en-US" dirty="0"/>
          </a:p>
        </p:txBody>
      </p:sp>
      <p:sp>
        <p:nvSpPr>
          <p:cNvPr id="4" name="Date Placeholder 3">
            <a:extLst>
              <a:ext uri="{FF2B5EF4-FFF2-40B4-BE49-F238E27FC236}">
                <a16:creationId xmlns:a16="http://schemas.microsoft.com/office/drawing/2014/main" id="{40566675-022C-4FCA-9CAF-15E2AD72F96C}"/>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DEE80489-E749-43F3-A579-5737653FC058}"/>
              </a:ext>
            </a:extLst>
          </p:cNvPr>
          <p:cNvSpPr>
            <a:spLocks noGrp="1"/>
          </p:cNvSpPr>
          <p:nvPr>
            <p:ph type="sldNum" sz="quarter" idx="4"/>
          </p:nvPr>
        </p:nvSpPr>
        <p:spPr/>
        <p:txBody>
          <a:bodyPr/>
          <a:lstStyle/>
          <a:p>
            <a:fld id="{E4E00EF0-048C-114D-ADD5-1D5ACA69D45F}" type="slidenum">
              <a:rPr lang="en-GB">
                <a:solidFill>
                  <a:srgbClr val="13316E"/>
                </a:solidFill>
              </a:rPr>
              <a:pPr/>
              <a:t>45</a:t>
            </a:fld>
            <a:endParaRPr lang="en-GB" dirty="0">
              <a:solidFill>
                <a:srgbClr val="13316E"/>
              </a:solidFill>
            </a:endParaRPr>
          </a:p>
        </p:txBody>
      </p:sp>
    </p:spTree>
    <p:extLst>
      <p:ext uri="{BB962C8B-B14F-4D97-AF65-F5344CB8AC3E}">
        <p14:creationId xmlns:p14="http://schemas.microsoft.com/office/powerpoint/2010/main" val="177106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E522-A53E-4833-8C70-4748EE002796}"/>
              </a:ext>
            </a:extLst>
          </p:cNvPr>
          <p:cNvSpPr>
            <a:spLocks noGrp="1"/>
          </p:cNvSpPr>
          <p:nvPr>
            <p:ph type="title"/>
          </p:nvPr>
        </p:nvSpPr>
        <p:spPr/>
        <p:txBody>
          <a:bodyPr/>
          <a:lstStyle/>
          <a:p>
            <a:r>
              <a:rPr lang="en-GB" dirty="0"/>
              <a:t>Guidance on borderline cases</a:t>
            </a:r>
            <a:endParaRPr lang="en-US" dirty="0"/>
          </a:p>
        </p:txBody>
      </p:sp>
      <p:sp>
        <p:nvSpPr>
          <p:cNvPr id="3" name="Content Placeholder 2">
            <a:extLst>
              <a:ext uri="{FF2B5EF4-FFF2-40B4-BE49-F238E27FC236}">
                <a16:creationId xmlns:a16="http://schemas.microsoft.com/office/drawing/2014/main" id="{93E9DECB-358E-41B5-B1A6-FAD2C60E192B}"/>
              </a:ext>
            </a:extLst>
          </p:cNvPr>
          <p:cNvSpPr>
            <a:spLocks noGrp="1"/>
          </p:cNvSpPr>
          <p:nvPr>
            <p:ph idx="1"/>
          </p:nvPr>
        </p:nvSpPr>
        <p:spPr>
          <a:xfrm>
            <a:off x="610354" y="1387406"/>
            <a:ext cx="9441997" cy="4083188"/>
          </a:xfrm>
        </p:spPr>
        <p:txBody>
          <a:bodyPr/>
          <a:lstStyle/>
          <a:p>
            <a:r>
              <a:rPr lang="en-GB" sz="3200" dirty="0"/>
              <a:t> </a:t>
            </a:r>
          </a:p>
          <a:p>
            <a:endParaRPr lang="en-US" dirty="0"/>
          </a:p>
        </p:txBody>
      </p:sp>
      <p:sp>
        <p:nvSpPr>
          <p:cNvPr id="4" name="Date Placeholder 3">
            <a:extLst>
              <a:ext uri="{FF2B5EF4-FFF2-40B4-BE49-F238E27FC236}">
                <a16:creationId xmlns:a16="http://schemas.microsoft.com/office/drawing/2014/main" id="{FDDCD58F-58D8-44D2-9479-5AC300689FA4}"/>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C8F9DE73-1D5B-4534-9CD5-AC93FD861B84}"/>
              </a:ext>
            </a:extLst>
          </p:cNvPr>
          <p:cNvSpPr>
            <a:spLocks noGrp="1"/>
          </p:cNvSpPr>
          <p:nvPr>
            <p:ph type="sldNum" sz="quarter" idx="4"/>
          </p:nvPr>
        </p:nvSpPr>
        <p:spPr/>
        <p:txBody>
          <a:bodyPr/>
          <a:lstStyle/>
          <a:p>
            <a:fld id="{E4E00EF0-048C-114D-ADD5-1D5ACA69D45F}" type="slidenum">
              <a:rPr lang="en-GB">
                <a:solidFill>
                  <a:srgbClr val="13316E"/>
                </a:solidFill>
              </a:rPr>
              <a:pPr/>
              <a:t>46</a:t>
            </a:fld>
            <a:endParaRPr lang="en-GB" dirty="0">
              <a:solidFill>
                <a:srgbClr val="13316E"/>
              </a:solidFill>
            </a:endParaRPr>
          </a:p>
        </p:txBody>
      </p:sp>
      <p:sp>
        <p:nvSpPr>
          <p:cNvPr id="6" name="Rectangle: Rounded Corners 5">
            <a:extLst>
              <a:ext uri="{FF2B5EF4-FFF2-40B4-BE49-F238E27FC236}">
                <a16:creationId xmlns:a16="http://schemas.microsoft.com/office/drawing/2014/main" id="{7DE56853-AE06-4DC0-BB0D-B9DDA14A9E4C}"/>
              </a:ext>
            </a:extLst>
          </p:cNvPr>
          <p:cNvSpPr/>
          <p:nvPr/>
        </p:nvSpPr>
        <p:spPr>
          <a:xfrm>
            <a:off x="627121" y="1413786"/>
            <a:ext cx="10430348" cy="2908855"/>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09585"/>
            <a:r>
              <a:rPr lang="en-GB" sz="2400" dirty="0">
                <a:solidFill>
                  <a:prstClr val="white"/>
                </a:solidFill>
                <a:latin typeface="Calibri Light"/>
              </a:rPr>
              <a:t>“Dignity is not necessarily violated by things said or done which are trivial or transitory, particularly if it should have been clear that any offence was unintended.  </a:t>
            </a:r>
            <a:r>
              <a:rPr lang="en-GB" sz="2400" b="1" dirty="0">
                <a:solidFill>
                  <a:prstClr val="white"/>
                </a:solidFill>
                <a:latin typeface="Calibri Light"/>
              </a:rPr>
              <a:t>While it is very important that employers and Tribunals are sensitive to the hurt that can be caused,… it is also important not to encourage a culture of hypersensitivity or the imposition of legal liability in respect of every unfortunate phrase</a:t>
            </a:r>
            <a:r>
              <a:rPr lang="en-GB" sz="2400" dirty="0">
                <a:solidFill>
                  <a:prstClr val="white"/>
                </a:solidFill>
                <a:latin typeface="Calibri Light"/>
              </a:rPr>
              <a:t>.” </a:t>
            </a:r>
            <a:r>
              <a:rPr lang="en-GB" sz="2400" i="1" dirty="0">
                <a:solidFill>
                  <a:prstClr val="white"/>
                </a:solidFill>
                <a:latin typeface="Calibri Light"/>
              </a:rPr>
              <a:t>EAT, Dhaliwal v Richmond Pharmacology (2008)</a:t>
            </a:r>
          </a:p>
          <a:p>
            <a:pPr algn="ctr" defTabSz="609585"/>
            <a:endParaRPr lang="en-GB" sz="2400" dirty="0">
              <a:solidFill>
                <a:prstClr val="white"/>
              </a:solidFill>
              <a:latin typeface="Calibri Light"/>
            </a:endParaRPr>
          </a:p>
        </p:txBody>
      </p:sp>
      <p:sp>
        <p:nvSpPr>
          <p:cNvPr id="7" name="Rectangle 6">
            <a:extLst>
              <a:ext uri="{FF2B5EF4-FFF2-40B4-BE49-F238E27FC236}">
                <a16:creationId xmlns:a16="http://schemas.microsoft.com/office/drawing/2014/main" id="{3C2BA348-9639-4110-8248-C8F8FEC033A1}"/>
              </a:ext>
            </a:extLst>
          </p:cNvPr>
          <p:cNvSpPr/>
          <p:nvPr/>
        </p:nvSpPr>
        <p:spPr>
          <a:xfrm>
            <a:off x="610353" y="4593827"/>
            <a:ext cx="11130543" cy="1323632"/>
          </a:xfrm>
          <a:prstGeom prst="rect">
            <a:avLst/>
          </a:prstGeom>
        </p:spPr>
        <p:txBody>
          <a:bodyPr wrap="square">
            <a:spAutoFit/>
          </a:bodyPr>
          <a:lstStyle/>
          <a:p>
            <a:pPr defTabSz="609585"/>
            <a:r>
              <a:rPr lang="en-GB" sz="2667" dirty="0">
                <a:solidFill>
                  <a:srgbClr val="13316E"/>
                </a:solidFill>
                <a:latin typeface="Calibri Light"/>
              </a:rPr>
              <a:t>Note, however, in </a:t>
            </a:r>
            <a:r>
              <a:rPr lang="en-GB" sz="2667" i="1" dirty="0">
                <a:solidFill>
                  <a:srgbClr val="13316E"/>
                </a:solidFill>
                <a:latin typeface="Calibri Light"/>
              </a:rPr>
              <a:t>Dhaliwal</a:t>
            </a:r>
            <a:r>
              <a:rPr lang="en-GB" sz="2667" dirty="0">
                <a:solidFill>
                  <a:srgbClr val="13316E"/>
                </a:solidFill>
                <a:latin typeface="Calibri Light"/>
              </a:rPr>
              <a:t> a single throwaway comment from a manager about seeing a colleague again ‘unless she was married off in India’ was racial harassment as likely to be shaped by stereotypical beliefs about Indian women</a:t>
            </a:r>
            <a:endParaRPr lang="en-US" sz="2667" dirty="0">
              <a:solidFill>
                <a:srgbClr val="13316E"/>
              </a:solidFill>
              <a:latin typeface="Calibri Light"/>
            </a:endParaRPr>
          </a:p>
        </p:txBody>
      </p:sp>
    </p:spTree>
    <p:extLst>
      <p:ext uri="{BB962C8B-B14F-4D97-AF65-F5344CB8AC3E}">
        <p14:creationId xmlns:p14="http://schemas.microsoft.com/office/powerpoint/2010/main" val="218173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5E64-DDFB-4635-8772-F158280DCA4D}"/>
              </a:ext>
            </a:extLst>
          </p:cNvPr>
          <p:cNvSpPr>
            <a:spLocks noGrp="1"/>
          </p:cNvSpPr>
          <p:nvPr>
            <p:ph type="title"/>
          </p:nvPr>
        </p:nvSpPr>
        <p:spPr/>
        <p:txBody>
          <a:bodyPr/>
          <a:lstStyle/>
          <a:p>
            <a:r>
              <a:rPr lang="en-GB" dirty="0"/>
              <a:t>Vicarious liability of employer for staff conduct</a:t>
            </a:r>
            <a:endParaRPr lang="en-US" dirty="0"/>
          </a:p>
        </p:txBody>
      </p:sp>
      <p:sp>
        <p:nvSpPr>
          <p:cNvPr id="3" name="Content Placeholder 2">
            <a:extLst>
              <a:ext uri="{FF2B5EF4-FFF2-40B4-BE49-F238E27FC236}">
                <a16:creationId xmlns:a16="http://schemas.microsoft.com/office/drawing/2014/main" id="{95DC59F2-5135-4221-AAED-E354963FAB03}"/>
              </a:ext>
            </a:extLst>
          </p:cNvPr>
          <p:cNvSpPr>
            <a:spLocks noGrp="1"/>
          </p:cNvSpPr>
          <p:nvPr>
            <p:ph idx="1"/>
          </p:nvPr>
        </p:nvSpPr>
        <p:spPr>
          <a:xfrm>
            <a:off x="517391" y="2035154"/>
            <a:ext cx="9984495" cy="4083188"/>
          </a:xfrm>
        </p:spPr>
        <p:txBody>
          <a:bodyPr/>
          <a:lstStyle/>
          <a:p>
            <a:pPr marL="609585" indent="-609585">
              <a:buFont typeface="Arial" panose="020B0604020202020204" pitchFamily="34" charset="0"/>
              <a:buChar char="•"/>
            </a:pPr>
            <a:r>
              <a:rPr lang="en-GB" dirty="0"/>
              <a:t>Anything done by a person </a:t>
            </a:r>
            <a:r>
              <a:rPr lang="en-GB" dirty="0">
                <a:highlight>
                  <a:srgbClr val="FFFF00"/>
                </a:highlight>
              </a:rPr>
              <a:t>in the course of employment </a:t>
            </a:r>
            <a:r>
              <a:rPr lang="en-GB" dirty="0"/>
              <a:t>must be treated as also done by the employer.</a:t>
            </a:r>
          </a:p>
          <a:p>
            <a:pPr marL="609585" indent="-609585">
              <a:buFont typeface="Arial" panose="020B0604020202020204" pitchFamily="34" charset="0"/>
              <a:buChar char="•"/>
            </a:pPr>
            <a:r>
              <a:rPr lang="en-GB" dirty="0"/>
              <a:t>It does not matter whether that thing is done with the employer's knowledge or approval.</a:t>
            </a:r>
          </a:p>
          <a:p>
            <a:pPr marL="609585" indent="-609585">
              <a:buFont typeface="Arial" panose="020B0604020202020204" pitchFamily="34" charset="0"/>
              <a:buChar char="•"/>
            </a:pPr>
            <a:r>
              <a:rPr lang="en-GB" dirty="0"/>
              <a:t>It is a defence to show that the employer </a:t>
            </a:r>
            <a:r>
              <a:rPr lang="en-GB" dirty="0">
                <a:highlight>
                  <a:srgbClr val="FFFF00"/>
                </a:highlight>
              </a:rPr>
              <a:t>took all reasonable steps</a:t>
            </a:r>
            <a:r>
              <a:rPr lang="en-GB" dirty="0"/>
              <a:t> to prevent the harassment. </a:t>
            </a:r>
          </a:p>
        </p:txBody>
      </p:sp>
      <p:sp>
        <p:nvSpPr>
          <p:cNvPr id="4" name="Date Placeholder 3">
            <a:extLst>
              <a:ext uri="{FF2B5EF4-FFF2-40B4-BE49-F238E27FC236}">
                <a16:creationId xmlns:a16="http://schemas.microsoft.com/office/drawing/2014/main" id="{873920A0-B5FB-4E3A-9896-6947426704E8}"/>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3588FD9A-06C1-4740-9EEA-1C1DDF0A0DFD}"/>
              </a:ext>
            </a:extLst>
          </p:cNvPr>
          <p:cNvSpPr>
            <a:spLocks noGrp="1"/>
          </p:cNvSpPr>
          <p:nvPr>
            <p:ph type="sldNum" sz="quarter" idx="4"/>
          </p:nvPr>
        </p:nvSpPr>
        <p:spPr/>
        <p:txBody>
          <a:bodyPr/>
          <a:lstStyle/>
          <a:p>
            <a:fld id="{E4E00EF0-048C-114D-ADD5-1D5ACA69D45F}" type="slidenum">
              <a:rPr lang="en-GB">
                <a:solidFill>
                  <a:srgbClr val="13316E"/>
                </a:solidFill>
              </a:rPr>
              <a:pPr/>
              <a:t>47</a:t>
            </a:fld>
            <a:endParaRPr lang="en-GB" dirty="0">
              <a:solidFill>
                <a:srgbClr val="13316E"/>
              </a:solidFill>
            </a:endParaRPr>
          </a:p>
        </p:txBody>
      </p:sp>
    </p:spTree>
    <p:extLst>
      <p:ext uri="{BB962C8B-B14F-4D97-AF65-F5344CB8AC3E}">
        <p14:creationId xmlns:p14="http://schemas.microsoft.com/office/powerpoint/2010/main" val="10245411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B77E-43F7-459E-A971-3E4F2CC42E3F}"/>
              </a:ext>
            </a:extLst>
          </p:cNvPr>
          <p:cNvSpPr>
            <a:spLocks noGrp="1"/>
          </p:cNvSpPr>
          <p:nvPr>
            <p:ph type="title"/>
          </p:nvPr>
        </p:nvSpPr>
        <p:spPr/>
        <p:txBody>
          <a:bodyPr/>
          <a:lstStyle/>
          <a:p>
            <a:r>
              <a:rPr lang="en-GB" dirty="0"/>
              <a:t>Conclusions</a:t>
            </a:r>
            <a:endParaRPr lang="en-US" dirty="0"/>
          </a:p>
        </p:txBody>
      </p:sp>
      <p:sp>
        <p:nvSpPr>
          <p:cNvPr id="3" name="Content Placeholder 2">
            <a:extLst>
              <a:ext uri="{FF2B5EF4-FFF2-40B4-BE49-F238E27FC236}">
                <a16:creationId xmlns:a16="http://schemas.microsoft.com/office/drawing/2014/main" id="{7C382C2E-9EE6-4647-8ADA-D6028A1A35E1}"/>
              </a:ext>
            </a:extLst>
          </p:cNvPr>
          <p:cNvSpPr>
            <a:spLocks noGrp="1"/>
          </p:cNvSpPr>
          <p:nvPr>
            <p:ph idx="1"/>
          </p:nvPr>
        </p:nvSpPr>
        <p:spPr>
          <a:xfrm>
            <a:off x="642436" y="1107832"/>
            <a:ext cx="10415032" cy="4642337"/>
          </a:xfrm>
        </p:spPr>
        <p:txBody>
          <a:bodyPr/>
          <a:lstStyle/>
          <a:p>
            <a:pPr marL="609585" indent="-609585">
              <a:buFont typeface="Arial" panose="020B0604020202020204" pitchFamily="34" charset="0"/>
              <a:buChar char="•"/>
            </a:pPr>
            <a:endParaRPr lang="en-GB" sz="2667" dirty="0"/>
          </a:p>
          <a:p>
            <a:pPr marL="609585" indent="-609585">
              <a:buFont typeface="Arial" panose="020B0604020202020204" pitchFamily="34" charset="0"/>
              <a:buChar char="•"/>
            </a:pPr>
            <a:r>
              <a:rPr lang="en-GB" sz="2667" dirty="0"/>
              <a:t>If you are in a position of power or trust be very careful about how you use banter and how it might be received by others</a:t>
            </a:r>
          </a:p>
          <a:p>
            <a:pPr marL="609585" indent="-609585">
              <a:buFont typeface="Arial" panose="020B0604020202020204" pitchFamily="34" charset="0"/>
              <a:buChar char="•"/>
            </a:pPr>
            <a:r>
              <a:rPr lang="en-GB" sz="2667" dirty="0"/>
              <a:t>Consider the impact of banter on those who overhear it – it may be a fun, two-way exchange for you but others may be harmed</a:t>
            </a:r>
          </a:p>
          <a:p>
            <a:pPr marL="609585" indent="-609585">
              <a:buFont typeface="Arial" panose="020B0604020202020204" pitchFamily="34" charset="0"/>
              <a:buChar char="•"/>
            </a:pPr>
            <a:r>
              <a:rPr lang="en-GB" sz="2667" dirty="0"/>
              <a:t>Remember the barriers to speaking up – people won’t always tell you when remarks or jokes are unwanted </a:t>
            </a:r>
          </a:p>
          <a:p>
            <a:pPr marL="609585" indent="-609585">
              <a:buFont typeface="Arial" panose="020B0604020202020204" pitchFamily="34" charset="0"/>
              <a:buChar char="•"/>
            </a:pPr>
            <a:r>
              <a:rPr lang="en-GB" sz="2667" dirty="0"/>
              <a:t>Empower people to speak up about unwelcome banter – apologise, listen and try to understand their experience don’t be dismissive</a:t>
            </a:r>
          </a:p>
          <a:p>
            <a:pPr marL="609585" indent="-609585">
              <a:buFont typeface="Arial" panose="020B0604020202020204" pitchFamily="34" charset="0"/>
              <a:buChar char="•"/>
            </a:pPr>
            <a:r>
              <a:rPr lang="en-GB" sz="2667" dirty="0"/>
              <a:t>Don’t rely on someone’s previous participation in banter to excuse it – a tipping point could be reached and a line crossed for them</a:t>
            </a:r>
          </a:p>
          <a:p>
            <a:pPr marL="609585" indent="-609585">
              <a:buFont typeface="Arial" panose="020B0604020202020204" pitchFamily="34" charset="0"/>
              <a:buChar char="•"/>
            </a:pPr>
            <a:r>
              <a:rPr lang="en-GB" sz="2667" dirty="0"/>
              <a:t>Remember that social events linked to work and social media posts can also be ‘in the course of employment’ – there is still a line to be drawn</a:t>
            </a:r>
          </a:p>
          <a:p>
            <a:pPr marL="609585" indent="-609585">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C11269A9-C1C5-4884-AAC0-DB668BCF2219}"/>
              </a:ext>
            </a:extLst>
          </p:cNvPr>
          <p:cNvSpPr>
            <a:spLocks noGrp="1"/>
          </p:cNvSpPr>
          <p:nvPr>
            <p:ph type="dt" sz="half" idx="2"/>
          </p:nvPr>
        </p:nvSpPr>
        <p:spPr/>
        <p:txBody>
          <a:bodyPr/>
          <a:lstStyle/>
          <a:p>
            <a:pPr defTabSz="609585"/>
            <a:fld id="{3FFC9BE3-63B7-8B4B-8F7F-E2147C04187A}" type="datetime3">
              <a:rPr lang="en-GB">
                <a:solidFill>
                  <a:srgbClr val="13316E"/>
                </a:solidFill>
              </a:rPr>
              <a:pPr defTabSz="609585"/>
              <a:t>13 February, 2020</a:t>
            </a:fld>
            <a:endParaRPr lang="en-US" dirty="0">
              <a:solidFill>
                <a:srgbClr val="13316E"/>
              </a:solidFill>
            </a:endParaRPr>
          </a:p>
        </p:txBody>
      </p:sp>
      <p:sp>
        <p:nvSpPr>
          <p:cNvPr id="5" name="Slide Number Placeholder 4">
            <a:extLst>
              <a:ext uri="{FF2B5EF4-FFF2-40B4-BE49-F238E27FC236}">
                <a16:creationId xmlns:a16="http://schemas.microsoft.com/office/drawing/2014/main" id="{0D9D42BB-FE5A-4D2E-A9D9-CC313E29610C}"/>
              </a:ext>
            </a:extLst>
          </p:cNvPr>
          <p:cNvSpPr>
            <a:spLocks noGrp="1"/>
          </p:cNvSpPr>
          <p:nvPr>
            <p:ph type="sldNum" sz="quarter" idx="4"/>
          </p:nvPr>
        </p:nvSpPr>
        <p:spPr/>
        <p:txBody>
          <a:bodyPr/>
          <a:lstStyle/>
          <a:p>
            <a:fld id="{E4E00EF0-048C-114D-ADD5-1D5ACA69D45F}" type="slidenum">
              <a:rPr lang="en-GB">
                <a:solidFill>
                  <a:srgbClr val="13316E"/>
                </a:solidFill>
              </a:rPr>
              <a:pPr/>
              <a:t>48</a:t>
            </a:fld>
            <a:endParaRPr lang="en-GB" dirty="0">
              <a:solidFill>
                <a:srgbClr val="13316E"/>
              </a:solidFill>
            </a:endParaRPr>
          </a:p>
        </p:txBody>
      </p:sp>
    </p:spTree>
    <p:extLst>
      <p:ext uri="{BB962C8B-B14F-4D97-AF65-F5344CB8AC3E}">
        <p14:creationId xmlns:p14="http://schemas.microsoft.com/office/powerpoint/2010/main" val="41876550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92" y="341820"/>
            <a:ext cx="7191509" cy="1084211"/>
          </a:xfrm>
        </p:spPr>
        <p:txBody>
          <a:bodyPr/>
          <a:lstStyle/>
          <a:p>
            <a:r>
              <a:rPr lang="en-US" dirty="0"/>
              <a:t>Living our values</a:t>
            </a:r>
          </a:p>
        </p:txBody>
      </p:sp>
      <p:sp>
        <p:nvSpPr>
          <p:cNvPr id="3" name="Date Placeholder 2"/>
          <p:cNvSpPr>
            <a:spLocks noGrp="1"/>
          </p:cNvSpPr>
          <p:nvPr>
            <p:ph type="dt" sz="half" idx="2"/>
          </p:nvPr>
        </p:nvSpPr>
        <p:spPr/>
        <p:txBody>
          <a:bodyPr/>
          <a:lstStyle/>
          <a:p>
            <a:pPr defTabSz="609585"/>
            <a:fld id="{42EC2B97-85FC-2A43-B01D-0D237DE19486}" type="datetime3">
              <a:rPr lang="en-GB">
                <a:solidFill>
                  <a:srgbClr val="13316E"/>
                </a:solidFill>
              </a:rPr>
              <a:pPr defTabSz="609585"/>
              <a:t>13 February, 2020</a:t>
            </a:fld>
            <a:endParaRPr lang="en-US" dirty="0">
              <a:solidFill>
                <a:srgbClr val="13316E"/>
              </a:solidFill>
            </a:endParaRPr>
          </a:p>
        </p:txBody>
      </p:sp>
      <p:sp>
        <p:nvSpPr>
          <p:cNvPr id="4" name="Slide Number Placeholder 3"/>
          <p:cNvSpPr>
            <a:spLocks noGrp="1"/>
          </p:cNvSpPr>
          <p:nvPr>
            <p:ph type="sldNum" sz="quarter" idx="4"/>
          </p:nvPr>
        </p:nvSpPr>
        <p:spPr/>
        <p:txBody>
          <a:bodyPr/>
          <a:lstStyle/>
          <a:p>
            <a:fld id="{E4E00EF0-048C-114D-ADD5-1D5ACA69D45F}" type="slidenum">
              <a:rPr lang="en-GB">
                <a:solidFill>
                  <a:srgbClr val="13316E"/>
                </a:solidFill>
              </a:rPr>
              <a:pPr/>
              <a:t>49</a:t>
            </a:fld>
            <a:endParaRPr lang="en-GB" dirty="0">
              <a:solidFill>
                <a:srgbClr val="13316E"/>
              </a:solidFill>
            </a:endParaRPr>
          </a:p>
        </p:txBody>
      </p:sp>
      <p:sp>
        <p:nvSpPr>
          <p:cNvPr id="5" name="TextBox 4"/>
          <p:cNvSpPr txBox="1"/>
          <p:nvPr/>
        </p:nvSpPr>
        <p:spPr>
          <a:xfrm>
            <a:off x="471063" y="1922577"/>
            <a:ext cx="4748848" cy="461665"/>
          </a:xfrm>
          <a:prstGeom prst="rect">
            <a:avLst/>
          </a:prstGeom>
          <a:noFill/>
        </p:spPr>
        <p:txBody>
          <a:bodyPr wrap="square" rtlCol="0">
            <a:spAutoFit/>
          </a:bodyPr>
          <a:lstStyle/>
          <a:p>
            <a:pPr defTabSz="609585"/>
            <a:r>
              <a:rPr lang="en-US" sz="2400" dirty="0">
                <a:solidFill>
                  <a:srgbClr val="13316E"/>
                </a:solidFill>
                <a:latin typeface="Calibri Light"/>
              </a:rPr>
              <a:t>Our </a:t>
            </a:r>
            <a:r>
              <a:rPr lang="en-US" sz="2400" dirty="0" err="1">
                <a:solidFill>
                  <a:srgbClr val="13316E"/>
                </a:solidFill>
                <a:latin typeface="Calibri Light"/>
              </a:rPr>
              <a:t>behaviour</a:t>
            </a:r>
            <a:r>
              <a:rPr lang="en-US" sz="2400" dirty="0">
                <a:solidFill>
                  <a:srgbClr val="13316E"/>
                </a:solidFill>
                <a:latin typeface="Calibri Light"/>
              </a:rPr>
              <a:t> principles:</a:t>
            </a:r>
          </a:p>
        </p:txBody>
      </p:sp>
      <p:sp>
        <p:nvSpPr>
          <p:cNvPr id="6" name="Oval 5"/>
          <p:cNvSpPr/>
          <p:nvPr/>
        </p:nvSpPr>
        <p:spPr>
          <a:xfrm>
            <a:off x="585648" y="2877528"/>
            <a:ext cx="1920000" cy="192000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Light"/>
            </a:endParaRPr>
          </a:p>
        </p:txBody>
      </p:sp>
      <p:sp>
        <p:nvSpPr>
          <p:cNvPr id="7" name="Oval 6"/>
          <p:cNvSpPr/>
          <p:nvPr/>
        </p:nvSpPr>
        <p:spPr>
          <a:xfrm>
            <a:off x="2711304" y="2877009"/>
            <a:ext cx="1920000" cy="192000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Light"/>
            </a:endParaRPr>
          </a:p>
        </p:txBody>
      </p:sp>
      <p:sp>
        <p:nvSpPr>
          <p:cNvPr id="8" name="Oval 7"/>
          <p:cNvSpPr/>
          <p:nvPr/>
        </p:nvSpPr>
        <p:spPr>
          <a:xfrm>
            <a:off x="4862927" y="2889740"/>
            <a:ext cx="1920000" cy="1920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Light"/>
            </a:endParaRPr>
          </a:p>
        </p:txBody>
      </p:sp>
      <p:sp>
        <p:nvSpPr>
          <p:cNvPr id="9" name="Oval 8"/>
          <p:cNvSpPr/>
          <p:nvPr/>
        </p:nvSpPr>
        <p:spPr>
          <a:xfrm>
            <a:off x="6976355" y="2877009"/>
            <a:ext cx="1920000" cy="192000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Light"/>
            </a:endParaRPr>
          </a:p>
        </p:txBody>
      </p:sp>
      <p:sp>
        <p:nvSpPr>
          <p:cNvPr id="10" name="Oval 9"/>
          <p:cNvSpPr/>
          <p:nvPr/>
        </p:nvSpPr>
        <p:spPr>
          <a:xfrm>
            <a:off x="9153441" y="2877007"/>
            <a:ext cx="1920000" cy="19200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Calibri Light"/>
            </a:endParaRPr>
          </a:p>
        </p:txBody>
      </p:sp>
      <p:sp>
        <p:nvSpPr>
          <p:cNvPr id="11" name="TextBox 10"/>
          <p:cNvSpPr txBox="1"/>
          <p:nvPr/>
        </p:nvSpPr>
        <p:spPr>
          <a:xfrm>
            <a:off x="598380" y="3577806"/>
            <a:ext cx="1884261" cy="379656"/>
          </a:xfrm>
          <a:prstGeom prst="rect">
            <a:avLst/>
          </a:prstGeom>
          <a:noFill/>
        </p:spPr>
        <p:txBody>
          <a:bodyPr wrap="square" rtlCol="0">
            <a:spAutoFit/>
          </a:bodyPr>
          <a:lstStyle/>
          <a:p>
            <a:pPr algn="ctr" defTabSz="609585"/>
            <a:r>
              <a:rPr lang="en-US" sz="1867" dirty="0">
                <a:solidFill>
                  <a:prstClr val="white"/>
                </a:solidFill>
                <a:latin typeface="Calibri Light"/>
              </a:rPr>
              <a:t>Be professional </a:t>
            </a:r>
          </a:p>
        </p:txBody>
      </p:sp>
      <p:sp>
        <p:nvSpPr>
          <p:cNvPr id="12" name="TextBox 11"/>
          <p:cNvSpPr txBox="1"/>
          <p:nvPr/>
        </p:nvSpPr>
        <p:spPr>
          <a:xfrm>
            <a:off x="2724036" y="3590025"/>
            <a:ext cx="1884261" cy="379656"/>
          </a:xfrm>
          <a:prstGeom prst="rect">
            <a:avLst/>
          </a:prstGeom>
          <a:noFill/>
        </p:spPr>
        <p:txBody>
          <a:bodyPr wrap="square" rtlCol="0">
            <a:spAutoFit/>
          </a:bodyPr>
          <a:lstStyle/>
          <a:p>
            <a:pPr algn="ctr" defTabSz="609585"/>
            <a:r>
              <a:rPr lang="en-US" sz="1867" dirty="0">
                <a:solidFill>
                  <a:prstClr val="white"/>
                </a:solidFill>
                <a:latin typeface="Calibri Light"/>
              </a:rPr>
              <a:t>Be accountable</a:t>
            </a:r>
          </a:p>
        </p:txBody>
      </p:sp>
      <p:sp>
        <p:nvSpPr>
          <p:cNvPr id="13" name="TextBox 12"/>
          <p:cNvSpPr txBox="1"/>
          <p:nvPr/>
        </p:nvSpPr>
        <p:spPr>
          <a:xfrm>
            <a:off x="4875660" y="3602755"/>
            <a:ext cx="1884261" cy="379656"/>
          </a:xfrm>
          <a:prstGeom prst="rect">
            <a:avLst/>
          </a:prstGeom>
          <a:noFill/>
        </p:spPr>
        <p:txBody>
          <a:bodyPr wrap="square" rtlCol="0">
            <a:spAutoFit/>
          </a:bodyPr>
          <a:lstStyle/>
          <a:p>
            <a:pPr algn="ctr" defTabSz="609585"/>
            <a:r>
              <a:rPr lang="en-US" sz="1867" dirty="0">
                <a:solidFill>
                  <a:prstClr val="white"/>
                </a:solidFill>
                <a:latin typeface="Calibri Light"/>
              </a:rPr>
              <a:t>Be kind</a:t>
            </a:r>
          </a:p>
        </p:txBody>
      </p:sp>
      <p:sp>
        <p:nvSpPr>
          <p:cNvPr id="14" name="TextBox 13"/>
          <p:cNvSpPr txBox="1"/>
          <p:nvPr/>
        </p:nvSpPr>
        <p:spPr>
          <a:xfrm>
            <a:off x="6989087" y="3602752"/>
            <a:ext cx="1884261" cy="373500"/>
          </a:xfrm>
          <a:prstGeom prst="rect">
            <a:avLst/>
          </a:prstGeom>
          <a:noFill/>
        </p:spPr>
        <p:txBody>
          <a:bodyPr wrap="square" rtlCol="0">
            <a:spAutoFit/>
          </a:bodyPr>
          <a:lstStyle/>
          <a:p>
            <a:pPr algn="ctr" defTabSz="609585"/>
            <a:r>
              <a:rPr lang="en-US" sz="1827" dirty="0">
                <a:solidFill>
                  <a:prstClr val="white"/>
                </a:solidFill>
                <a:latin typeface="Calibri Light"/>
              </a:rPr>
              <a:t>Be representative</a:t>
            </a:r>
          </a:p>
        </p:txBody>
      </p:sp>
      <p:sp>
        <p:nvSpPr>
          <p:cNvPr id="15" name="TextBox 14"/>
          <p:cNvSpPr txBox="1"/>
          <p:nvPr/>
        </p:nvSpPr>
        <p:spPr>
          <a:xfrm>
            <a:off x="9166174" y="3602754"/>
            <a:ext cx="1884261" cy="379656"/>
          </a:xfrm>
          <a:prstGeom prst="rect">
            <a:avLst/>
          </a:prstGeom>
          <a:noFill/>
        </p:spPr>
        <p:txBody>
          <a:bodyPr wrap="square" rtlCol="0">
            <a:spAutoFit/>
          </a:bodyPr>
          <a:lstStyle/>
          <a:p>
            <a:pPr algn="ctr" defTabSz="609585"/>
            <a:r>
              <a:rPr lang="en-US" sz="1867" dirty="0">
                <a:solidFill>
                  <a:prstClr val="white"/>
                </a:solidFill>
                <a:latin typeface="Calibri Light"/>
              </a:rPr>
              <a:t>Respect others</a:t>
            </a:r>
          </a:p>
        </p:txBody>
      </p:sp>
    </p:spTree>
    <p:extLst>
      <p:ext uri="{BB962C8B-B14F-4D97-AF65-F5344CB8AC3E}">
        <p14:creationId xmlns:p14="http://schemas.microsoft.com/office/powerpoint/2010/main" val="37638108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Dr Alison Wright</a:t>
            </a:r>
          </a:p>
          <a:p>
            <a:pPr fontAlgn="auto">
              <a:spcBef>
                <a:spcPct val="50000"/>
              </a:spcBef>
              <a:spcAft>
                <a:spcPts val="0"/>
              </a:spcAft>
              <a:buClr>
                <a:schemeClr val="tx2">
                  <a:lumMod val="75000"/>
                  <a:lumOff val="25000"/>
                </a:schemeClr>
              </a:buClr>
              <a:defRPr/>
            </a:pPr>
            <a:r>
              <a:rPr lang="en-GB" sz="3600" dirty="0" smtClean="0">
                <a:solidFill>
                  <a:schemeClr val="tx2">
                    <a:lumMod val="75000"/>
                  </a:schemeClr>
                </a:solidFill>
                <a:ea typeface="ＭＳ Ｐゴシック" charset="-128"/>
              </a:rPr>
              <a:t>Consultant Obstetrician &amp; Gynaecologist, the </a:t>
            </a:r>
            <a:r>
              <a:rPr lang="en-GB" sz="3600" dirty="0" smtClean="0">
                <a:solidFill>
                  <a:schemeClr val="tx2">
                    <a:lumMod val="75000"/>
                  </a:schemeClr>
                </a:solidFill>
                <a:ea typeface="ＭＳ Ｐゴシック" charset="-128"/>
              </a:rPr>
              <a:t>Royal Free Hospital, London</a:t>
            </a:r>
            <a:endParaRPr lang="en-GB" sz="3600" dirty="0" smtClean="0">
              <a:solidFill>
                <a:schemeClr val="tx2">
                  <a:lumMod val="75000"/>
                </a:schemeClr>
              </a:solidFill>
              <a:ea typeface="ＭＳ Ｐゴシック" charset="-128"/>
            </a:endParaRPr>
          </a:p>
        </p:txBody>
      </p:sp>
      <p:sp>
        <p:nvSpPr>
          <p:cNvPr id="4" name="Title 1"/>
          <p:cNvSpPr txBox="1">
            <a:spLocks/>
          </p:cNvSpPr>
          <p:nvPr/>
        </p:nvSpPr>
        <p:spPr>
          <a:xfrm>
            <a:off x="575197" y="310341"/>
            <a:ext cx="10617200"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Welcome</a:t>
            </a:r>
            <a:endParaRPr lang="en-GB" sz="4800" b="1" dirty="0">
              <a:solidFill>
                <a:schemeClr val="tx2">
                  <a:lumMod val="75000"/>
                </a:schemeClr>
              </a:solidFill>
              <a:ea typeface="ＭＳ Ｐゴシック" charset="-128"/>
            </a:endParaRPr>
          </a:p>
        </p:txBody>
      </p:sp>
      <p:pic>
        <p:nvPicPr>
          <p:cNvPr id="5"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0272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chemeClr val="tx2">
                  <a:lumMod val="75000"/>
                  <a:lumOff val="25000"/>
                </a:schemeClr>
              </a:buClr>
              <a:defRPr/>
            </a:pPr>
            <a:r>
              <a:rPr lang="en-GB" sz="4000" b="1" dirty="0">
                <a:solidFill>
                  <a:schemeClr val="tx2">
                    <a:lumMod val="75000"/>
                  </a:schemeClr>
                </a:solidFill>
                <a:ea typeface="ＭＳ Ｐゴシック" charset="-128"/>
              </a:rPr>
              <a:t>Professional Behaviours &amp; Patient Safety</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Dan Wynn</a:t>
            </a:r>
          </a:p>
          <a:p>
            <a:pPr fontAlgn="auto">
              <a:spcBef>
                <a:spcPct val="50000"/>
              </a:spcBef>
              <a:spcAft>
                <a:spcPts val="0"/>
              </a:spcAft>
              <a:buClr>
                <a:schemeClr val="tx2">
                  <a:lumMod val="75000"/>
                  <a:lumOff val="25000"/>
                </a:schemeClr>
              </a:buClr>
              <a:defRPr/>
            </a:pPr>
            <a:r>
              <a:rPr lang="en-GB" sz="3600" dirty="0" smtClean="0">
                <a:solidFill>
                  <a:schemeClr val="tx2">
                    <a:lumMod val="75000"/>
                  </a:schemeClr>
                </a:solidFill>
                <a:ea typeface="ＭＳ Ｐゴシック" charset="-128"/>
              </a:rPr>
              <a:t>General Medical Council</a:t>
            </a:r>
          </a:p>
        </p:txBody>
      </p:sp>
      <p:sp>
        <p:nvSpPr>
          <p:cNvPr id="4" name="Title 1"/>
          <p:cNvSpPr txBox="1">
            <a:spLocks/>
          </p:cNvSpPr>
          <p:nvPr/>
        </p:nvSpPr>
        <p:spPr>
          <a:xfrm>
            <a:off x="498080" y="310341"/>
            <a:ext cx="10694317"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Session 3</a:t>
            </a:r>
            <a:endParaRPr lang="en-GB" sz="4800" b="1" dirty="0">
              <a:solidFill>
                <a:schemeClr val="tx2">
                  <a:lumMod val="75000"/>
                </a:schemeClr>
              </a:solidFill>
              <a:ea typeface="ＭＳ Ｐゴシック" charset="-128"/>
            </a:endParaRPr>
          </a:p>
        </p:txBody>
      </p:sp>
      <p:pic>
        <p:nvPicPr>
          <p:cNvPr id="5"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50923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ct val="50000"/>
              </a:spcBef>
              <a:spcAft>
                <a:spcPts val="0"/>
              </a:spcAft>
              <a:defRPr/>
            </a:pPr>
            <a:r>
              <a:rPr lang="en-GB" sz="4000" b="1" dirty="0" smtClean="0">
                <a:solidFill>
                  <a:schemeClr val="tx2">
                    <a:lumMod val="75000"/>
                  </a:schemeClr>
                </a:solidFill>
                <a:ea typeface="ＭＳ Ｐゴシック" charset="-128"/>
              </a:rPr>
              <a:t>Civility Saves Lives</a:t>
            </a:r>
            <a:endParaRPr lang="en-GB" sz="4000" b="1" dirty="0">
              <a:solidFill>
                <a:schemeClr val="tx2">
                  <a:lumMod val="75000"/>
                </a:schemeClr>
              </a:solidFill>
              <a:ea typeface="ＭＳ Ｐゴシック" charset="-128"/>
            </a:endParaRP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Dr Chris Turner</a:t>
            </a:r>
            <a:endParaRPr lang="en-GB" sz="3600" dirty="0" smtClean="0">
              <a:solidFill>
                <a:schemeClr val="tx2">
                  <a:lumMod val="75000"/>
                </a:schemeClr>
              </a:solidFill>
              <a:ea typeface="ＭＳ Ｐゴシック" charset="-128"/>
            </a:endParaRPr>
          </a:p>
        </p:txBody>
      </p:sp>
      <p:sp>
        <p:nvSpPr>
          <p:cNvPr id="4" name="Title 1"/>
          <p:cNvSpPr txBox="1">
            <a:spLocks/>
          </p:cNvSpPr>
          <p:nvPr/>
        </p:nvSpPr>
        <p:spPr>
          <a:xfrm>
            <a:off x="498080" y="310341"/>
            <a:ext cx="10694317"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Session 4</a:t>
            </a:r>
            <a:endParaRPr lang="en-GB" sz="4800" b="1" dirty="0">
              <a:solidFill>
                <a:schemeClr val="tx2">
                  <a:lumMod val="75000"/>
                </a:schemeClr>
              </a:solidFill>
              <a:ea typeface="ＭＳ Ｐゴシック" charset="-128"/>
            </a:endParaRPr>
          </a:p>
        </p:txBody>
      </p:sp>
      <p:pic>
        <p:nvPicPr>
          <p:cNvPr id="1026"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863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CB2A-81AF-4DC2-9E02-65DCA6665F9B}"/>
              </a:ext>
            </a:extLst>
          </p:cNvPr>
          <p:cNvSpPr>
            <a:spLocks noGrp="1"/>
          </p:cNvSpPr>
          <p:nvPr>
            <p:ph type="title"/>
          </p:nvPr>
        </p:nvSpPr>
        <p:spPr>
          <a:xfrm>
            <a:off x="0" y="2522538"/>
            <a:ext cx="12192000" cy="1325563"/>
          </a:xfrm>
        </p:spPr>
        <p:txBody>
          <a:bodyPr/>
          <a:lstStyle/>
          <a:p>
            <a:pPr algn="ctr"/>
            <a:r>
              <a:rPr lang="en-GB" dirty="0">
                <a:solidFill>
                  <a:schemeClr val="bg1"/>
                </a:solidFill>
              </a:rPr>
              <a:t>When we permit rudeness our patients die unnecessarily</a:t>
            </a:r>
          </a:p>
        </p:txBody>
      </p:sp>
      <p:pic>
        <p:nvPicPr>
          <p:cNvPr id="4" name="Picture 3">
            <a:extLst>
              <a:ext uri="{FF2B5EF4-FFF2-40B4-BE49-F238E27FC236}">
                <a16:creationId xmlns:a16="http://schemas.microsoft.com/office/drawing/2014/main" id="{B480A6BF-2E8B-4103-A378-AC0462EF7610}"/>
              </a:ext>
            </a:extLst>
          </p:cNvPr>
          <p:cNvPicPr>
            <a:picLocks noChangeAspect="1"/>
          </p:cNvPicPr>
          <p:nvPr/>
        </p:nvPicPr>
        <p:blipFill>
          <a:blip r:embed="rId3"/>
          <a:stretch>
            <a:fillRect/>
          </a:stretch>
        </p:blipFill>
        <p:spPr>
          <a:xfrm>
            <a:off x="9564396" y="4414963"/>
            <a:ext cx="2627604" cy="1981372"/>
          </a:xfrm>
          <a:prstGeom prst="rect">
            <a:avLst/>
          </a:prstGeom>
        </p:spPr>
      </p:pic>
      <p:sp>
        <p:nvSpPr>
          <p:cNvPr id="3" name="TextBox 2">
            <a:extLst>
              <a:ext uri="{FF2B5EF4-FFF2-40B4-BE49-F238E27FC236}">
                <a16:creationId xmlns:a16="http://schemas.microsoft.com/office/drawing/2014/main" id="{BC3639E8-BAA4-4E96-B574-097CAC787BE8}"/>
              </a:ext>
            </a:extLst>
          </p:cNvPr>
          <p:cNvSpPr txBox="1"/>
          <p:nvPr/>
        </p:nvSpPr>
        <p:spPr>
          <a:xfrm>
            <a:off x="9904995" y="5934670"/>
            <a:ext cx="1946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EDEC"/>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srgbClr val="EDEDEC"/>
                </a:solidFill>
                <a:effectLst/>
                <a:uLnTx/>
                <a:uFillTx/>
                <a:latin typeface="Calibri" panose="020F0502020204030204"/>
                <a:ea typeface="+mn-ea"/>
                <a:cs typeface="+mn-cs"/>
              </a:rPr>
              <a:t>civilitysaves</a:t>
            </a:r>
            <a:endParaRPr kumimoji="0" lang="en-GB" sz="2400" b="0" i="0" u="none" strike="noStrike" kern="1200" cap="none" spc="0" normalizeH="0" baseline="0" noProof="0" dirty="0">
              <a:ln>
                <a:noFill/>
              </a:ln>
              <a:solidFill>
                <a:srgbClr val="EDEDE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8560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1F8E7-8C35-4DFD-A1A2-E1F1AAE726B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3429ACB-CA38-4890-99DD-59A600561C18}"/>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2465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A group of people in a room&#10;&#10;Description generated with very high confidence">
            <a:extLst>
              <a:ext uri="{FF2B5EF4-FFF2-40B4-BE49-F238E27FC236}">
                <a16:creationId xmlns:a16="http://schemas.microsoft.com/office/drawing/2014/main" id="{AECAFA2B-89F0-40D6-A449-CEF08C88CB0F}"/>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11500"/>
                    </a14:imgEffect>
                    <a14:imgEffect>
                      <a14:saturation sat="0"/>
                    </a14:imgEffect>
                    <a14:imgEffect>
                      <a14:brightnessContrast bright="-12000"/>
                    </a14:imgEffect>
                  </a14:imgLayer>
                </a14:imgProps>
              </a:ext>
              <a:ext uri="{28A0092B-C50C-407E-A947-70E740481C1C}">
                <a14:useLocalDpi xmlns:a14="http://schemas.microsoft.com/office/drawing/2010/main" val="0"/>
              </a:ext>
            </a:extLst>
          </a:blip>
          <a:stretch>
            <a:fillRect/>
          </a:stretch>
        </p:blipFill>
        <p:spPr>
          <a:xfrm>
            <a:off x="-12841584" y="365125"/>
            <a:ext cx="12190941" cy="9143206"/>
          </a:xfr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3815885" y="0"/>
            <a:ext cx="4560229" cy="6858000"/>
          </a:xfrm>
          <a:prstGeom prst="rect">
            <a:avLst/>
          </a:prstGeom>
        </p:spPr>
      </p:pic>
    </p:spTree>
    <p:extLst>
      <p:ext uri="{BB962C8B-B14F-4D97-AF65-F5344CB8AC3E}">
        <p14:creationId xmlns:p14="http://schemas.microsoft.com/office/powerpoint/2010/main" val="41529831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115D-B783-454B-8EF0-7DF59C8766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9206E81-29E2-47B2-B13C-F0A0FF8D231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0019564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B1718-34A6-45A4-BF40-B955CE5020F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42F13BA-FEA5-4433-8C7A-6ED94B906D8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F3D0A4B-35B2-4AA0-9DCD-F411893B628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883857"/>
            <a:ext cx="12192000" cy="9144000"/>
          </a:xfrm>
          <a:prstGeom prst="rect">
            <a:avLst/>
          </a:prstGeom>
        </p:spPr>
      </p:pic>
    </p:spTree>
    <p:extLst>
      <p:ext uri="{BB962C8B-B14F-4D97-AF65-F5344CB8AC3E}">
        <p14:creationId xmlns:p14="http://schemas.microsoft.com/office/powerpoint/2010/main" val="5659935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74C69-F24F-4774-9E6C-08931C738A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6D19DD0-BA46-403D-AE27-B6EE1C8E974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165156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FFAE-3B2A-4FE4-89D8-975DBB647F73}"/>
              </a:ext>
            </a:extLst>
          </p:cNvPr>
          <p:cNvSpPr>
            <a:spLocks noGrp="1"/>
          </p:cNvSpPr>
          <p:nvPr>
            <p:ph type="title"/>
          </p:nvPr>
        </p:nvSpPr>
        <p:spPr>
          <a:xfrm>
            <a:off x="838200" y="2766218"/>
            <a:ext cx="10515600" cy="1325563"/>
          </a:xfrm>
        </p:spPr>
        <p:txBody>
          <a:bodyPr/>
          <a:lstStyle/>
          <a:p>
            <a:pPr algn="ctr"/>
            <a:r>
              <a:rPr lang="en-GB" dirty="0">
                <a:solidFill>
                  <a:schemeClr val="bg1"/>
                </a:solidFill>
              </a:rPr>
              <a:t>Teams</a:t>
            </a:r>
          </a:p>
        </p:txBody>
      </p:sp>
    </p:spTree>
    <p:extLst>
      <p:ext uri="{BB962C8B-B14F-4D97-AF65-F5344CB8AC3E}">
        <p14:creationId xmlns:p14="http://schemas.microsoft.com/office/powerpoint/2010/main" val="31774737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7AAF4-0DC2-4292-95DF-805393732E8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AD5391C-436C-4167-A348-70E6F8FEB28A}"/>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976722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chemeClr val="tx2">
                  <a:lumMod val="75000"/>
                  <a:lumOff val="25000"/>
                </a:schemeClr>
              </a:buClr>
              <a:defRPr/>
            </a:pPr>
            <a:r>
              <a:rPr lang="en-GB" sz="4000" b="1" dirty="0">
                <a:solidFill>
                  <a:schemeClr val="tx2">
                    <a:lumMod val="75000"/>
                  </a:schemeClr>
                </a:solidFill>
                <a:ea typeface="ＭＳ Ｐゴシック" charset="-128"/>
              </a:rPr>
              <a:t>Understanding </a:t>
            </a:r>
            <a:r>
              <a:rPr lang="en-GB" sz="4000" b="1" dirty="0" smtClean="0">
                <a:solidFill>
                  <a:schemeClr val="tx2">
                    <a:lumMod val="75000"/>
                  </a:schemeClr>
                </a:solidFill>
                <a:ea typeface="ＭＳ Ｐゴシック" charset="-128"/>
              </a:rPr>
              <a:t>the Complexity of Bullying </a:t>
            </a:r>
            <a:endParaRPr lang="en-GB" sz="4000" b="1" dirty="0">
              <a:solidFill>
                <a:schemeClr val="tx2">
                  <a:lumMod val="75000"/>
                </a:schemeClr>
              </a:solidFill>
              <a:ea typeface="ＭＳ Ｐゴシック" charset="-128"/>
            </a:endParaRP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Dr Henrietta Hughes OBE</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National Guardian for the NHS</a:t>
            </a:r>
            <a:endParaRPr lang="en-GB" sz="3600" dirty="0" smtClean="0">
              <a:solidFill>
                <a:schemeClr val="tx2">
                  <a:lumMod val="75000"/>
                </a:schemeClr>
              </a:solidFill>
              <a:ea typeface="ＭＳ Ｐゴシック" charset="-128"/>
            </a:endParaRPr>
          </a:p>
        </p:txBody>
      </p:sp>
      <p:sp>
        <p:nvSpPr>
          <p:cNvPr id="4" name="Title 1"/>
          <p:cNvSpPr txBox="1">
            <a:spLocks/>
          </p:cNvSpPr>
          <p:nvPr/>
        </p:nvSpPr>
        <p:spPr>
          <a:xfrm>
            <a:off x="498080" y="310341"/>
            <a:ext cx="10694317"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Session 1 </a:t>
            </a:r>
            <a:endParaRPr lang="en-GB" sz="4800" b="1" dirty="0">
              <a:solidFill>
                <a:schemeClr val="tx2">
                  <a:lumMod val="75000"/>
                </a:schemeClr>
              </a:solidFill>
              <a:ea typeface="ＭＳ Ｐゴシック" charset="-128"/>
            </a:endParaRPr>
          </a:p>
        </p:txBody>
      </p:sp>
      <p:pic>
        <p:nvPicPr>
          <p:cNvPr id="5"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5065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18A6-610E-4B46-966A-548556F64FA6}"/>
              </a:ext>
            </a:extLst>
          </p:cNvPr>
          <p:cNvSpPr>
            <a:spLocks noGrp="1"/>
          </p:cNvSpPr>
          <p:nvPr>
            <p:ph type="title"/>
          </p:nvPr>
        </p:nvSpPr>
        <p:spPr/>
        <p:txBody>
          <a:bodyPr/>
          <a:lstStyle/>
          <a:p>
            <a:endParaRPr lang="en-GB"/>
          </a:p>
        </p:txBody>
      </p:sp>
      <p:pic>
        <p:nvPicPr>
          <p:cNvPr id="11" name="Content Placeholder 10">
            <a:extLst>
              <a:ext uri="{FF2B5EF4-FFF2-40B4-BE49-F238E27FC236}">
                <a16:creationId xmlns:a16="http://schemas.microsoft.com/office/drawing/2014/main" id="{FEF8ADDE-3444-424B-99A9-B656CC2726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84" y="-12988"/>
            <a:ext cx="12169214" cy="7229167"/>
          </a:xfrm>
        </p:spPr>
      </p:pic>
      <p:sp>
        <p:nvSpPr>
          <p:cNvPr id="12" name="Rectangle 11">
            <a:extLst>
              <a:ext uri="{FF2B5EF4-FFF2-40B4-BE49-F238E27FC236}">
                <a16:creationId xmlns:a16="http://schemas.microsoft.com/office/drawing/2014/main" id="{5E551A44-F4FC-4C59-936B-8310E24690F7}"/>
              </a:ext>
            </a:extLst>
          </p:cNvPr>
          <p:cNvSpPr/>
          <p:nvPr/>
        </p:nvSpPr>
        <p:spPr>
          <a:xfrm>
            <a:off x="105913" y="-304800"/>
            <a:ext cx="11836705" cy="17774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E9B2199-5B76-4298-A96C-1B57017E1EE9}"/>
              </a:ext>
            </a:extLst>
          </p:cNvPr>
          <p:cNvSpPr txBox="1"/>
          <p:nvPr/>
        </p:nvSpPr>
        <p:spPr>
          <a:xfrm>
            <a:off x="108511" y="135106"/>
            <a:ext cx="120834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Variation in outcomes for complicated/complex situations</a:t>
            </a:r>
          </a:p>
        </p:txBody>
      </p:sp>
      <p:sp>
        <p:nvSpPr>
          <p:cNvPr id="14" name="TextBox 13">
            <a:extLst>
              <a:ext uri="{FF2B5EF4-FFF2-40B4-BE49-F238E27FC236}">
                <a16:creationId xmlns:a16="http://schemas.microsoft.com/office/drawing/2014/main" id="{3EBAF6CB-D6B1-4AB8-80C7-8E193CED6CF3}"/>
              </a:ext>
            </a:extLst>
          </p:cNvPr>
          <p:cNvSpPr txBox="1"/>
          <p:nvPr/>
        </p:nvSpPr>
        <p:spPr>
          <a:xfrm>
            <a:off x="-464458" y="3599543"/>
            <a:ext cx="478971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Catastrophic outcome</a:t>
            </a:r>
          </a:p>
        </p:txBody>
      </p:sp>
      <p:sp>
        <p:nvSpPr>
          <p:cNvPr id="15" name="TextBox 14">
            <a:extLst>
              <a:ext uri="{FF2B5EF4-FFF2-40B4-BE49-F238E27FC236}">
                <a16:creationId xmlns:a16="http://schemas.microsoft.com/office/drawing/2014/main" id="{C3BCD2DC-38A8-4544-B19A-14633B627B70}"/>
              </a:ext>
            </a:extLst>
          </p:cNvPr>
          <p:cNvSpPr txBox="1"/>
          <p:nvPr/>
        </p:nvSpPr>
        <p:spPr>
          <a:xfrm>
            <a:off x="8694057" y="3483429"/>
            <a:ext cx="28448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rPr>
              <a:t>Amazing outcome</a:t>
            </a:r>
          </a:p>
        </p:txBody>
      </p:sp>
    </p:spTree>
    <p:extLst>
      <p:ext uri="{BB962C8B-B14F-4D97-AF65-F5344CB8AC3E}">
        <p14:creationId xmlns:p14="http://schemas.microsoft.com/office/powerpoint/2010/main" val="21022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B786-4C55-40EA-A861-AB0F3188107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A557EDC-99FF-46D0-ABD2-749B150C6D7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0243691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F54A6-67EA-4E80-AF75-B0CAE39E9D2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BDB1225-C915-4CF5-B73B-E5CFAC23E89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B7FB99E-72BA-4677-98B5-A3D737979F9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03798" y="298623"/>
            <a:ext cx="12399596" cy="6199798"/>
          </a:xfrm>
          <a:prstGeom prst="rect">
            <a:avLst/>
          </a:prstGeom>
        </p:spPr>
      </p:pic>
      <p:sp>
        <p:nvSpPr>
          <p:cNvPr id="5" name="Rectangle 4">
            <a:extLst>
              <a:ext uri="{FF2B5EF4-FFF2-40B4-BE49-F238E27FC236}">
                <a16:creationId xmlns:a16="http://schemas.microsoft.com/office/drawing/2014/main" id="{64847F3E-A61D-406A-8DF8-43ED9798FE03}"/>
              </a:ext>
            </a:extLst>
          </p:cNvPr>
          <p:cNvSpPr/>
          <p:nvPr/>
        </p:nvSpPr>
        <p:spPr>
          <a:xfrm>
            <a:off x="6633556" y="2128058"/>
            <a:ext cx="2593571" cy="8977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FD3D715-5759-4A8B-AEC7-F224A07DAC91}"/>
              </a:ext>
            </a:extLst>
          </p:cNvPr>
          <p:cNvSpPr/>
          <p:nvPr/>
        </p:nvSpPr>
        <p:spPr>
          <a:xfrm>
            <a:off x="6579357" y="4550187"/>
            <a:ext cx="2593571" cy="10945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EBD855-9161-44D7-9B3A-3304CBA0D35D}"/>
              </a:ext>
            </a:extLst>
          </p:cNvPr>
          <p:cNvSpPr txBox="1"/>
          <p:nvPr/>
        </p:nvSpPr>
        <p:spPr>
          <a:xfrm>
            <a:off x="6783185" y="2128058"/>
            <a:ext cx="25935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alibri" panose="020F0502020204030204"/>
                <a:ea typeface="+mn-ea"/>
                <a:cs typeface="+mn-cs"/>
              </a:rPr>
              <a:t>91.2%</a:t>
            </a:r>
          </a:p>
        </p:txBody>
      </p:sp>
      <p:sp>
        <p:nvSpPr>
          <p:cNvPr id="8" name="TextBox 7">
            <a:extLst>
              <a:ext uri="{FF2B5EF4-FFF2-40B4-BE49-F238E27FC236}">
                <a16:creationId xmlns:a16="http://schemas.microsoft.com/office/drawing/2014/main" id="{9B6EC877-EA40-4C40-874B-D392ABB5A855}"/>
              </a:ext>
            </a:extLst>
          </p:cNvPr>
          <p:cNvSpPr txBox="1"/>
          <p:nvPr/>
        </p:nvSpPr>
        <p:spPr>
          <a:xfrm>
            <a:off x="6783185" y="4415250"/>
            <a:ext cx="25935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Calibri" panose="020F0502020204030204"/>
                <a:ea typeface="+mn-ea"/>
                <a:cs typeface="+mn-cs"/>
              </a:rPr>
              <a:t>63.6%</a:t>
            </a:r>
          </a:p>
        </p:txBody>
      </p:sp>
      <p:sp>
        <p:nvSpPr>
          <p:cNvPr id="9" name="TextBox 8">
            <a:extLst>
              <a:ext uri="{FF2B5EF4-FFF2-40B4-BE49-F238E27FC236}">
                <a16:creationId xmlns:a16="http://schemas.microsoft.com/office/drawing/2014/main" id="{CC206FEC-FFCF-460B-BA30-78A10E6782AE}"/>
              </a:ext>
            </a:extLst>
          </p:cNvPr>
          <p:cNvSpPr txBox="1"/>
          <p:nvPr/>
        </p:nvSpPr>
        <p:spPr>
          <a:xfrm>
            <a:off x="7215446" y="5644697"/>
            <a:ext cx="19574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p of 0.007</a:t>
            </a:r>
          </a:p>
        </p:txBody>
      </p:sp>
    </p:spTree>
    <p:extLst>
      <p:ext uri="{BB962C8B-B14F-4D97-AF65-F5344CB8AC3E}">
        <p14:creationId xmlns:p14="http://schemas.microsoft.com/office/powerpoint/2010/main" val="114229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04C3-DD84-43C8-B274-651965E9C9C0}"/>
              </a:ext>
            </a:extLst>
          </p:cNvPr>
          <p:cNvSpPr>
            <a:spLocks noGrp="1"/>
          </p:cNvSpPr>
          <p:nvPr>
            <p:ph type="title"/>
          </p:nvPr>
        </p:nvSpPr>
        <p:spPr>
          <a:xfrm>
            <a:off x="117929" y="2608262"/>
            <a:ext cx="11800113" cy="1325563"/>
          </a:xfrm>
        </p:spPr>
        <p:txBody>
          <a:bodyPr>
            <a:normAutofit fontScale="90000"/>
          </a:bodyPr>
          <a:lstStyle/>
          <a:p>
            <a:pPr algn="ctr"/>
            <a:r>
              <a:rPr lang="en-GB" dirty="0">
                <a:solidFill>
                  <a:schemeClr val="bg1"/>
                </a:solidFill>
              </a:rPr>
              <a:t>How we behave towards each other is the single greatest factor in how well competent teams perform.</a:t>
            </a:r>
          </a:p>
        </p:txBody>
      </p:sp>
    </p:spTree>
    <p:extLst>
      <p:ext uri="{BB962C8B-B14F-4D97-AF65-F5344CB8AC3E}">
        <p14:creationId xmlns:p14="http://schemas.microsoft.com/office/powerpoint/2010/main" val="40765590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58437-CE30-45F9-83F1-980B8921313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6FA1338-F189-45FC-9C38-A09FB4C7893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3614890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26" y="2671004"/>
            <a:ext cx="10515600" cy="1325563"/>
          </a:xfrm>
        </p:spPr>
        <p:txBody>
          <a:bodyPr/>
          <a:lstStyle/>
          <a:p>
            <a:pPr algn="ctr"/>
            <a:r>
              <a:rPr lang="en-GB" dirty="0">
                <a:solidFill>
                  <a:schemeClr val="bg1"/>
                </a:solidFill>
              </a:rPr>
              <a:t>Incivility</a:t>
            </a:r>
          </a:p>
        </p:txBody>
      </p:sp>
    </p:spTree>
    <p:extLst>
      <p:ext uri="{BB962C8B-B14F-4D97-AF65-F5344CB8AC3E}">
        <p14:creationId xmlns:p14="http://schemas.microsoft.com/office/powerpoint/2010/main" val="24437913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674" y="2596802"/>
            <a:ext cx="10515600" cy="1325563"/>
          </a:xfrm>
        </p:spPr>
        <p:txBody>
          <a:bodyPr/>
          <a:lstStyle/>
          <a:p>
            <a:pPr algn="ctr"/>
            <a:r>
              <a:rPr lang="en-GB" dirty="0">
                <a:solidFill>
                  <a:schemeClr val="bg1"/>
                </a:solidFill>
              </a:rPr>
              <a:t>Have you seen rudeness at work?</a:t>
            </a:r>
          </a:p>
        </p:txBody>
      </p:sp>
    </p:spTree>
    <p:extLst>
      <p:ext uri="{BB962C8B-B14F-4D97-AF65-F5344CB8AC3E}">
        <p14:creationId xmlns:p14="http://schemas.microsoft.com/office/powerpoint/2010/main" val="23723278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6" name="Picture 2" descr="http://combiboilersleeds.com/images/sad/sad-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7070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8626414" y="2532992"/>
            <a:ext cx="3314609" cy="2087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Calibri Light" panose="020F0302020204030204"/>
                <a:ea typeface="+mj-ea"/>
                <a:cs typeface="+mj-cs"/>
              </a:rPr>
              <a:t>How did it feel?</a:t>
            </a:r>
          </a:p>
        </p:txBody>
      </p:sp>
    </p:spTree>
    <p:extLst>
      <p:ext uri="{BB962C8B-B14F-4D97-AF65-F5344CB8AC3E}">
        <p14:creationId xmlns:p14="http://schemas.microsoft.com/office/powerpoint/2010/main" val="377909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1633728"/>
            <a:ext cx="12192000" cy="3590544"/>
          </a:xfrm>
          <a:prstGeom prst="rect">
            <a:avLst/>
          </a:prstGeom>
        </p:spPr>
      </p:pic>
    </p:spTree>
    <p:extLst>
      <p:ext uri="{BB962C8B-B14F-4D97-AF65-F5344CB8AC3E}">
        <p14:creationId xmlns:p14="http://schemas.microsoft.com/office/powerpoint/2010/main" val="17841671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F2F4DD-39BA-43B8-B0A4-9D6B93B7543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191911" y="-1143001"/>
            <a:ext cx="12383911" cy="9287933"/>
          </a:xfrm>
          <a:prstGeom prst="rect">
            <a:avLst/>
          </a:prstGeom>
        </p:spPr>
      </p:pic>
      <p:pic>
        <p:nvPicPr>
          <p:cNvPr id="4" name="Picture 3">
            <a:extLst>
              <a:ext uri="{FF2B5EF4-FFF2-40B4-BE49-F238E27FC236}">
                <a16:creationId xmlns:a16="http://schemas.microsoft.com/office/drawing/2014/main" id="{AA42660F-A7C1-4547-956E-FCF7C774DA58}"/>
              </a:ext>
            </a:extLst>
          </p:cNvPr>
          <p:cNvPicPr>
            <a:picLocks noChangeAspect="1"/>
          </p:cNvPicPr>
          <p:nvPr/>
        </p:nvPicPr>
        <p:blipFill>
          <a:blip r:embed="rId5"/>
          <a:stretch>
            <a:fillRect/>
          </a:stretch>
        </p:blipFill>
        <p:spPr>
          <a:xfrm>
            <a:off x="13695924" y="-1744000"/>
            <a:ext cx="14835448" cy="11126586"/>
          </a:xfrm>
          <a:prstGeom prst="rect">
            <a:avLst/>
          </a:prstGeom>
        </p:spPr>
      </p:pic>
      <p:sp>
        <p:nvSpPr>
          <p:cNvPr id="2" name="Title 1"/>
          <p:cNvSpPr>
            <a:spLocks noGrp="1"/>
          </p:cNvSpPr>
          <p:nvPr>
            <p:ph type="title"/>
          </p:nvPr>
        </p:nvSpPr>
        <p:spPr>
          <a:xfrm>
            <a:off x="203200" y="265261"/>
            <a:ext cx="10515600" cy="1325563"/>
          </a:xfrm>
        </p:spPr>
        <p:txBody>
          <a:bodyPr/>
          <a:lstStyle/>
          <a:p>
            <a:r>
              <a:rPr lang="en-GB" dirty="0">
                <a:solidFill>
                  <a:schemeClr val="bg1"/>
                </a:solidFill>
              </a:rPr>
              <a:t>Impact on the recipient</a:t>
            </a:r>
          </a:p>
        </p:txBody>
      </p:sp>
      <p:sp>
        <p:nvSpPr>
          <p:cNvPr id="3" name="Content Placeholder 2"/>
          <p:cNvSpPr>
            <a:spLocks noGrp="1"/>
          </p:cNvSpPr>
          <p:nvPr>
            <p:ph idx="1"/>
          </p:nvPr>
        </p:nvSpPr>
        <p:spPr>
          <a:xfrm>
            <a:off x="152400" y="1399885"/>
            <a:ext cx="4716169" cy="4838817"/>
          </a:xfrm>
        </p:spPr>
        <p:txBody>
          <a:bodyPr>
            <a:normAutofit/>
          </a:bodyPr>
          <a:lstStyle/>
          <a:p>
            <a:pPr marL="0" indent="0">
              <a:buNone/>
            </a:pPr>
            <a:r>
              <a:rPr lang="en-GB" sz="4000" dirty="0">
                <a:solidFill>
                  <a:schemeClr val="bg1"/>
                </a:solidFill>
              </a:rPr>
              <a:t>61% reduction in cognitive ability</a:t>
            </a:r>
          </a:p>
          <a:p>
            <a:endParaRPr lang="en-GB" dirty="0"/>
          </a:p>
        </p:txBody>
      </p:sp>
    </p:spTree>
    <p:extLst>
      <p:ext uri="{BB962C8B-B14F-4D97-AF65-F5344CB8AC3E}">
        <p14:creationId xmlns:p14="http://schemas.microsoft.com/office/powerpoint/2010/main" val="262389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9633" y="1763662"/>
            <a:ext cx="6211504" cy="3596263"/>
          </a:xfrm>
        </p:spPr>
        <p:txBody>
          <a:bodyPr>
            <a:normAutofit fontScale="90000"/>
          </a:bodyPr>
          <a:lstStyle/>
          <a:p>
            <a:r>
              <a:rPr lang="en-GB" sz="3200">
                <a:latin typeface="Arial"/>
                <a:cs typeface="Arial"/>
              </a:rPr>
              <a:t>Tackling Undermining and Bullying in the NHS</a:t>
            </a:r>
            <a:br>
              <a:rPr lang="en-GB" sz="3200">
                <a:latin typeface="Arial"/>
                <a:cs typeface="Arial"/>
              </a:rPr>
            </a:br>
            <a:r>
              <a:rPr lang="en-GB" sz="3200"/>
              <a:t/>
            </a:r>
            <a:br>
              <a:rPr lang="en-GB" sz="3200"/>
            </a:br>
            <a:r>
              <a:rPr lang="en-GB" sz="3200">
                <a:latin typeface="Arial"/>
                <a:cs typeface="Arial"/>
              </a:rPr>
              <a:t>13 February 2020</a:t>
            </a:r>
            <a:br>
              <a:rPr lang="en-GB" sz="3200">
                <a:latin typeface="Arial"/>
                <a:cs typeface="Arial"/>
              </a:rPr>
            </a:br>
            <a:r>
              <a:rPr lang="en-GB" sz="3200"/>
              <a:t/>
            </a:r>
            <a:br>
              <a:rPr lang="en-GB" sz="3200"/>
            </a:br>
            <a:r>
              <a:rPr lang="en-GB" sz="3200">
                <a:latin typeface="Arial"/>
                <a:cs typeface="Arial"/>
              </a:rPr>
              <a:t/>
            </a:r>
            <a:br>
              <a:rPr lang="en-GB" sz="3200">
                <a:latin typeface="Arial"/>
                <a:cs typeface="Arial"/>
              </a:rPr>
            </a:br>
            <a:r>
              <a:rPr lang="en-GB" sz="3200">
                <a:latin typeface="Arial"/>
                <a:cs typeface="Arial"/>
              </a:rPr>
              <a:t/>
            </a:r>
            <a:br>
              <a:rPr lang="en-GB" sz="3200">
                <a:latin typeface="Arial"/>
                <a:cs typeface="Arial"/>
              </a:rPr>
            </a:br>
            <a:r>
              <a:rPr lang="en-US" sz="3733">
                <a:latin typeface="Arial"/>
                <a:cs typeface="Arial"/>
              </a:rPr>
              <a:t/>
            </a:r>
            <a:br>
              <a:rPr lang="en-US" sz="3733">
                <a:latin typeface="Arial"/>
                <a:cs typeface="Arial"/>
              </a:rPr>
            </a:br>
            <a:r>
              <a:rPr lang="en-US" sz="3733">
                <a:latin typeface="Arial"/>
                <a:cs typeface="Arial"/>
              </a:rPr>
              <a:t> </a:t>
            </a:r>
            <a:endParaRPr lang="en-US"/>
          </a:p>
        </p:txBody>
      </p:sp>
      <p:sp>
        <p:nvSpPr>
          <p:cNvPr id="5" name="Subtitle 4"/>
          <p:cNvSpPr>
            <a:spLocks noGrp="1"/>
          </p:cNvSpPr>
          <p:nvPr>
            <p:ph type="subTitle" idx="1"/>
          </p:nvPr>
        </p:nvSpPr>
        <p:spPr>
          <a:xfrm>
            <a:off x="313190" y="5872294"/>
            <a:ext cx="6177948" cy="509541"/>
          </a:xfrm>
        </p:spPr>
        <p:txBody>
          <a:bodyPr>
            <a:noAutofit/>
          </a:bodyPr>
          <a:lstStyle/>
          <a:p>
            <a:pPr>
              <a:lnSpc>
                <a:spcPct val="120000"/>
              </a:lnSpc>
            </a:pPr>
            <a:endParaRPr lang="en-US" sz="2400"/>
          </a:p>
          <a:p>
            <a:pPr>
              <a:lnSpc>
                <a:spcPct val="120000"/>
              </a:lnSpc>
            </a:pPr>
            <a:r>
              <a:rPr lang="en-US" sz="2400">
                <a:latin typeface="Arial"/>
                <a:cs typeface="Arial"/>
              </a:rPr>
              <a:t>Dr Henrietta Hughes OBE FRCGP</a:t>
            </a:r>
          </a:p>
          <a:p>
            <a:pPr>
              <a:lnSpc>
                <a:spcPct val="120000"/>
              </a:lnSpc>
            </a:pPr>
            <a:r>
              <a:rPr lang="en-US" sz="2400"/>
              <a:t>National Guardian for the NHS</a:t>
            </a:r>
          </a:p>
          <a:p>
            <a:pPr>
              <a:lnSpc>
                <a:spcPct val="120000"/>
              </a:lnSpc>
            </a:pPr>
            <a:r>
              <a:rPr lang="en-US" sz="2400"/>
              <a:t>@</a:t>
            </a:r>
            <a:r>
              <a:rPr lang="en-US" sz="2400" err="1"/>
              <a:t>NatGuardianFTSU</a:t>
            </a:r>
            <a:endParaRPr lang="en-US" sz="2400"/>
          </a:p>
        </p:txBody>
      </p:sp>
    </p:spTree>
    <p:extLst>
      <p:ext uri="{BB962C8B-B14F-4D97-AF65-F5344CB8AC3E}">
        <p14:creationId xmlns:p14="http://schemas.microsoft.com/office/powerpoint/2010/main" val="22807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94AA6-0369-4F8E-ABA5-0D9413F8832B}"/>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tretch>
            <a:fillRect/>
          </a:stretch>
        </p:blipFill>
        <p:spPr>
          <a:xfrm>
            <a:off x="0" y="-1143000"/>
            <a:ext cx="12192000" cy="9144000"/>
          </a:xfrm>
          <a:prstGeom prst="rect">
            <a:avLst/>
          </a:prstGeom>
        </p:spPr>
      </p:pic>
      <p:sp>
        <p:nvSpPr>
          <p:cNvPr id="2" name="Title 1"/>
          <p:cNvSpPr>
            <a:spLocks noGrp="1"/>
          </p:cNvSpPr>
          <p:nvPr>
            <p:ph type="title"/>
          </p:nvPr>
        </p:nvSpPr>
        <p:spPr>
          <a:xfrm>
            <a:off x="5621311" y="-119922"/>
            <a:ext cx="6047282" cy="1325563"/>
          </a:xfrm>
        </p:spPr>
        <p:txBody>
          <a:bodyPr/>
          <a:lstStyle/>
          <a:p>
            <a:r>
              <a:rPr lang="en-GB" dirty="0">
                <a:solidFill>
                  <a:schemeClr val="bg1"/>
                </a:solidFill>
              </a:rPr>
              <a:t>Impact on staff onlookers</a:t>
            </a:r>
          </a:p>
        </p:txBody>
      </p:sp>
      <p:sp>
        <p:nvSpPr>
          <p:cNvPr id="3" name="Content Placeholder 2"/>
          <p:cNvSpPr>
            <a:spLocks noGrp="1"/>
          </p:cNvSpPr>
          <p:nvPr>
            <p:ph idx="1"/>
          </p:nvPr>
        </p:nvSpPr>
        <p:spPr>
          <a:xfrm>
            <a:off x="7620000" y="1398107"/>
            <a:ext cx="4572000" cy="4838817"/>
          </a:xfrm>
        </p:spPr>
        <p:txBody>
          <a:bodyPr>
            <a:normAutofit/>
          </a:bodyPr>
          <a:lstStyle/>
          <a:p>
            <a:endParaRPr lang="en-GB" sz="4000" dirty="0">
              <a:solidFill>
                <a:schemeClr val="bg1"/>
              </a:solidFill>
            </a:endParaRPr>
          </a:p>
          <a:p>
            <a:pPr marL="0" indent="0">
              <a:buNone/>
            </a:pPr>
            <a:r>
              <a:rPr lang="en-GB" sz="4000" dirty="0">
                <a:solidFill>
                  <a:schemeClr val="bg1"/>
                </a:solidFill>
              </a:rPr>
              <a:t>20% decrease in performance.</a:t>
            </a:r>
          </a:p>
          <a:p>
            <a:endParaRPr lang="en-GB" sz="4000" dirty="0">
              <a:solidFill>
                <a:schemeClr val="bg1"/>
              </a:solidFill>
            </a:endParaRPr>
          </a:p>
          <a:p>
            <a:pPr marL="0" indent="0">
              <a:buNone/>
            </a:pPr>
            <a:r>
              <a:rPr lang="en-GB" sz="4000" dirty="0">
                <a:solidFill>
                  <a:schemeClr val="bg1"/>
                </a:solidFill>
              </a:rPr>
              <a:t>50% reduction in willingness to help others.</a:t>
            </a:r>
          </a:p>
          <a:p>
            <a:endParaRPr lang="en-GB" dirty="0"/>
          </a:p>
        </p:txBody>
      </p:sp>
    </p:spTree>
    <p:extLst>
      <p:ext uri="{BB962C8B-B14F-4D97-AF65-F5344CB8AC3E}">
        <p14:creationId xmlns:p14="http://schemas.microsoft.com/office/powerpoint/2010/main" val="406819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D2397-031B-4EBC-B33E-EC6B62C9939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7081F40-2326-473B-B027-03EEA3BB5A1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6937256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 name="Content Placeholder 8">
            <a:extLst>
              <a:ext uri="{FF2B5EF4-FFF2-40B4-BE49-F238E27FC236}">
                <a16:creationId xmlns:a16="http://schemas.microsoft.com/office/drawing/2014/main" id="{F5517321-4B30-45A2-A7E6-C1EBC610F12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133600" y="-182399"/>
            <a:ext cx="10058400" cy="7543800"/>
          </a:xfrm>
          <a:prstGeom prst="rect">
            <a:avLst/>
          </a:prstGeom>
        </p:spPr>
      </p:pic>
    </p:spTree>
    <p:extLst>
      <p:ext uri="{BB962C8B-B14F-4D97-AF65-F5344CB8AC3E}">
        <p14:creationId xmlns:p14="http://schemas.microsoft.com/office/powerpoint/2010/main" val="11441040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9D745-FDDF-49AC-AB23-B049A81DE66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045349F-96FB-4CB3-AA08-1DD02988387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1803385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571B-57E1-4A03-A746-4DEC28F4E56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5F1253C-9EB1-4BF2-88E2-67E295DCDDC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BD2750D-9E55-4A73-8A7A-391C2B887831}"/>
              </a:ext>
            </a:extLst>
          </p:cNvPr>
          <p:cNvPicPr>
            <a:picLocks noChangeAspect="1"/>
          </p:cNvPicPr>
          <p:nvPr/>
        </p:nvPicPr>
        <p:blipFill>
          <a:blip r:embed="rId3"/>
          <a:stretch>
            <a:fillRect/>
          </a:stretch>
        </p:blipFill>
        <p:spPr>
          <a:xfrm>
            <a:off x="0" y="-70340"/>
            <a:ext cx="12192000" cy="8027405"/>
          </a:xfrm>
          <a:prstGeom prst="rect">
            <a:avLst/>
          </a:prstGeom>
        </p:spPr>
      </p:pic>
      <p:sp>
        <p:nvSpPr>
          <p:cNvPr id="5" name="TextBox 4">
            <a:extLst>
              <a:ext uri="{FF2B5EF4-FFF2-40B4-BE49-F238E27FC236}">
                <a16:creationId xmlns:a16="http://schemas.microsoft.com/office/drawing/2014/main" id="{98D9D3D6-8849-47BC-9577-779D6FF44C9B}"/>
              </a:ext>
            </a:extLst>
          </p:cNvPr>
          <p:cNvSpPr txBox="1"/>
          <p:nvPr/>
        </p:nvSpPr>
        <p:spPr>
          <a:xfrm>
            <a:off x="3135472" y="28950"/>
            <a:ext cx="16723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Bradley Hand ITC" panose="03070402050302030203" pitchFamily="66" charset="0"/>
                <a:ea typeface="+mn-ea"/>
                <a:cs typeface="+mn-cs"/>
              </a:rPr>
              <a:t>My mum</a:t>
            </a:r>
          </a:p>
        </p:txBody>
      </p:sp>
    </p:spTree>
    <p:extLst>
      <p:ext uri="{BB962C8B-B14F-4D97-AF65-F5344CB8AC3E}">
        <p14:creationId xmlns:p14="http://schemas.microsoft.com/office/powerpoint/2010/main" val="99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C8B6-72CA-40F0-A26E-C0265EEC26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C366853-FD9A-40ED-B864-B25AE4693C1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7060383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C6D75A-BBBC-4938-B4C4-900BE627B01D}"/>
              </a:ext>
            </a:extLst>
          </p:cNvPr>
          <p:cNvPicPr>
            <a:picLocks noGrp="1" noChangeAspect="1"/>
          </p:cNvPicPr>
          <p:nvPr>
            <p:ph idx="1"/>
          </p:nvPr>
        </p:nvPicPr>
        <p:blipFill>
          <a:blip r:embed="rId3"/>
          <a:stretch>
            <a:fillRect/>
          </a:stretch>
        </p:blipFill>
        <p:spPr>
          <a:xfrm>
            <a:off x="0" y="0"/>
            <a:ext cx="12362688" cy="9272016"/>
          </a:xfrm>
          <a:prstGeom prst="rect">
            <a:avLst/>
          </a:prstGeom>
        </p:spPr>
      </p:pic>
      <p:sp>
        <p:nvSpPr>
          <p:cNvPr id="2" name="Title 1">
            <a:extLst>
              <a:ext uri="{FF2B5EF4-FFF2-40B4-BE49-F238E27FC236}">
                <a16:creationId xmlns:a16="http://schemas.microsoft.com/office/drawing/2014/main" id="{D0C3EA23-8017-4D30-94C0-C48220DCCECA}"/>
              </a:ext>
            </a:extLst>
          </p:cNvPr>
          <p:cNvSpPr>
            <a:spLocks noGrp="1"/>
          </p:cNvSpPr>
          <p:nvPr>
            <p:ph type="title"/>
          </p:nvPr>
        </p:nvSpPr>
        <p:spPr>
          <a:xfrm>
            <a:off x="362711" y="2340229"/>
            <a:ext cx="7435567" cy="1325563"/>
          </a:xfrm>
        </p:spPr>
        <p:txBody>
          <a:bodyPr/>
          <a:lstStyle/>
          <a:p>
            <a:r>
              <a:rPr lang="en-GB" b="1" dirty="0"/>
              <a:t>what a wonderful opportunity….</a:t>
            </a:r>
          </a:p>
        </p:txBody>
      </p:sp>
    </p:spTree>
    <p:extLst>
      <p:ext uri="{BB962C8B-B14F-4D97-AF65-F5344CB8AC3E}">
        <p14:creationId xmlns:p14="http://schemas.microsoft.com/office/powerpoint/2010/main" val="40069999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B2B4-E4B2-4B3E-B167-553B0150CD86}"/>
              </a:ext>
            </a:extLst>
          </p:cNvPr>
          <p:cNvSpPr>
            <a:spLocks noGrp="1"/>
          </p:cNvSpPr>
          <p:nvPr>
            <p:ph type="title"/>
          </p:nvPr>
        </p:nvSpPr>
        <p:spPr>
          <a:xfrm>
            <a:off x="838200" y="2766218"/>
            <a:ext cx="10515600" cy="1325563"/>
          </a:xfrm>
        </p:spPr>
        <p:txBody>
          <a:bodyPr>
            <a:normAutofit/>
          </a:bodyPr>
          <a:lstStyle/>
          <a:p>
            <a:pPr algn="ctr"/>
            <a:r>
              <a:rPr lang="en-GB" sz="4800" dirty="0">
                <a:solidFill>
                  <a:schemeClr val="bg1">
                    <a:lumMod val="95000"/>
                  </a:schemeClr>
                </a:solidFill>
                <a:latin typeface="+mn-lt"/>
              </a:rPr>
              <a:t>civility saves lives</a:t>
            </a:r>
          </a:p>
        </p:txBody>
      </p:sp>
      <p:pic>
        <p:nvPicPr>
          <p:cNvPr id="4" name="Picture 3">
            <a:extLst>
              <a:ext uri="{FF2B5EF4-FFF2-40B4-BE49-F238E27FC236}">
                <a16:creationId xmlns:a16="http://schemas.microsoft.com/office/drawing/2014/main" id="{FB9A3FBA-9B17-4C55-8290-54AB22B55564}"/>
              </a:ext>
            </a:extLst>
          </p:cNvPr>
          <p:cNvPicPr>
            <a:picLocks noChangeAspect="1"/>
          </p:cNvPicPr>
          <p:nvPr/>
        </p:nvPicPr>
        <p:blipFill>
          <a:blip r:embed="rId2"/>
          <a:stretch>
            <a:fillRect/>
          </a:stretch>
        </p:blipFill>
        <p:spPr>
          <a:xfrm>
            <a:off x="10115550" y="5292231"/>
            <a:ext cx="2076450" cy="1565769"/>
          </a:xfrm>
          <a:prstGeom prst="rect">
            <a:avLst/>
          </a:prstGeom>
        </p:spPr>
      </p:pic>
    </p:spTree>
    <p:extLst>
      <p:ext uri="{BB962C8B-B14F-4D97-AF65-F5344CB8AC3E}">
        <p14:creationId xmlns:p14="http://schemas.microsoft.com/office/powerpoint/2010/main" val="427123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94555"/>
            <a:ext cx="1003404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chemeClr val="tx2">
                  <a:lumMod val="75000"/>
                  <a:lumOff val="25000"/>
                </a:schemeClr>
              </a:buClr>
              <a:defRPr/>
            </a:pPr>
            <a:r>
              <a:rPr lang="en-GB" sz="4000" b="1" dirty="0">
                <a:solidFill>
                  <a:schemeClr val="tx2">
                    <a:lumMod val="75000"/>
                  </a:schemeClr>
                </a:solidFill>
                <a:ea typeface="ＭＳ Ｐゴシック" charset="-128"/>
              </a:rPr>
              <a:t>An Interdisciplinary </a:t>
            </a:r>
            <a:r>
              <a:rPr lang="en-GB" sz="4000" b="1" dirty="0" smtClean="0">
                <a:solidFill>
                  <a:schemeClr val="tx2">
                    <a:lumMod val="75000"/>
                  </a:schemeClr>
                </a:solidFill>
                <a:ea typeface="ＭＳ Ｐゴシック" charset="-128"/>
              </a:rPr>
              <a:t>Approach to Addressing Bullying</a:t>
            </a:r>
            <a:endParaRPr lang="en-GB" sz="4000" b="1" dirty="0">
              <a:solidFill>
                <a:schemeClr val="tx2">
                  <a:lumMod val="75000"/>
                </a:schemeClr>
              </a:solidFill>
              <a:ea typeface="ＭＳ Ｐゴシック" charset="-128"/>
            </a:endParaRP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The NI Simulation Group</a:t>
            </a:r>
            <a:endParaRPr lang="en-GB" sz="3600" dirty="0" smtClean="0">
              <a:solidFill>
                <a:schemeClr val="tx2">
                  <a:lumMod val="75000"/>
                </a:schemeClr>
              </a:solidFill>
              <a:ea typeface="ＭＳ Ｐゴシック" charset="-128"/>
            </a:endParaRPr>
          </a:p>
        </p:txBody>
      </p:sp>
      <p:sp>
        <p:nvSpPr>
          <p:cNvPr id="4" name="Title 1"/>
          <p:cNvSpPr txBox="1">
            <a:spLocks/>
          </p:cNvSpPr>
          <p:nvPr/>
        </p:nvSpPr>
        <p:spPr>
          <a:xfrm>
            <a:off x="498080" y="310341"/>
            <a:ext cx="10694317"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Session 5</a:t>
            </a:r>
            <a:endParaRPr lang="en-GB" sz="4800" b="1" dirty="0">
              <a:solidFill>
                <a:schemeClr val="tx2">
                  <a:lumMod val="75000"/>
                </a:schemeClr>
              </a:solidFill>
              <a:ea typeface="ＭＳ Ｐゴシック" charset="-128"/>
            </a:endParaRPr>
          </a:p>
        </p:txBody>
      </p:sp>
      <p:pic>
        <p:nvPicPr>
          <p:cNvPr id="1026"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0089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Professor Mike Griffin</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Dr Edward Morris</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Garrett Martin, RCN Northern Ireland</a:t>
            </a:r>
          </a:p>
          <a:p>
            <a:pPr fontAlgn="auto">
              <a:spcBef>
                <a:spcPct val="50000"/>
              </a:spcBef>
              <a:spcAft>
                <a:spcPts val="0"/>
              </a:spcAft>
              <a:buClr>
                <a:schemeClr val="tx2">
                  <a:lumMod val="75000"/>
                  <a:lumOff val="25000"/>
                </a:schemeClr>
              </a:buClr>
              <a:defRPr/>
            </a:pPr>
            <a:endParaRPr lang="en-GB" sz="3600" dirty="0" smtClean="0">
              <a:solidFill>
                <a:schemeClr val="tx2">
                  <a:lumMod val="75000"/>
                </a:schemeClr>
              </a:solidFill>
              <a:ea typeface="ＭＳ Ｐゴシック" charset="-128"/>
            </a:endParaRPr>
          </a:p>
        </p:txBody>
      </p:sp>
      <p:sp>
        <p:nvSpPr>
          <p:cNvPr id="4" name="Title 1"/>
          <p:cNvSpPr txBox="1">
            <a:spLocks/>
          </p:cNvSpPr>
          <p:nvPr/>
        </p:nvSpPr>
        <p:spPr>
          <a:xfrm>
            <a:off x="498080" y="310341"/>
            <a:ext cx="10694317"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Panel Discussion</a:t>
            </a:r>
            <a:endParaRPr lang="en-GB" sz="4800" b="1" dirty="0">
              <a:solidFill>
                <a:schemeClr val="tx2">
                  <a:lumMod val="75000"/>
                </a:schemeClr>
              </a:solidFill>
              <a:ea typeface="ＭＳ Ｐゴシック" charset="-128"/>
            </a:endParaRPr>
          </a:p>
        </p:txBody>
      </p:sp>
      <p:pic>
        <p:nvPicPr>
          <p:cNvPr id="1026"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135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6D6B-560C-42D4-B974-E8E2970AB5AB}"/>
              </a:ext>
            </a:extLst>
          </p:cNvPr>
          <p:cNvSpPr>
            <a:spLocks noGrp="1"/>
          </p:cNvSpPr>
          <p:nvPr>
            <p:ph type="title"/>
          </p:nvPr>
        </p:nvSpPr>
        <p:spPr>
          <a:xfrm>
            <a:off x="7263319" y="165131"/>
            <a:ext cx="5226213" cy="1188000"/>
          </a:xfrm>
        </p:spPr>
        <p:txBody>
          <a:bodyPr>
            <a:normAutofit/>
          </a:bodyPr>
          <a:lstStyle/>
          <a:p>
            <a:r>
              <a:rPr lang="en-GB" sz="3200">
                <a:latin typeface="Arial"/>
                <a:cs typeface="Arial"/>
              </a:rPr>
              <a:t>What is speaking up?</a:t>
            </a:r>
            <a:endParaRPr lang="en-GB" sz="3200"/>
          </a:p>
        </p:txBody>
      </p:sp>
      <p:sp>
        <p:nvSpPr>
          <p:cNvPr id="3" name="Content Placeholder 2">
            <a:extLst>
              <a:ext uri="{FF2B5EF4-FFF2-40B4-BE49-F238E27FC236}">
                <a16:creationId xmlns:a16="http://schemas.microsoft.com/office/drawing/2014/main" id="{17624C2A-0990-4B36-99DD-A6A8ED499778}"/>
              </a:ext>
            </a:extLst>
          </p:cNvPr>
          <p:cNvSpPr>
            <a:spLocks noGrp="1"/>
          </p:cNvSpPr>
          <p:nvPr>
            <p:ph idx="1"/>
          </p:nvPr>
        </p:nvSpPr>
        <p:spPr/>
        <p:txBody>
          <a:bodyPr vert="horz" lIns="0" tIns="0" rIns="0" bIns="0" rtlCol="0" anchor="t">
            <a:normAutofit/>
          </a:bodyPr>
          <a:lstStyle/>
          <a:p>
            <a:pPr marL="456342" indent="-456342"/>
            <a:endParaRPr lang="en-GB"/>
          </a:p>
          <a:p>
            <a:pPr marL="456342" indent="-456342"/>
            <a:r>
              <a:rPr lang="en-GB">
                <a:latin typeface="Arial"/>
                <a:cs typeface="Arial"/>
              </a:rPr>
              <a:t>Speaking up is about encouraging staff to raise concerns</a:t>
            </a:r>
          </a:p>
          <a:p>
            <a:pPr marL="456342" indent="-456342"/>
            <a:endParaRPr lang="en-GB">
              <a:latin typeface="Arial"/>
              <a:cs typeface="Arial"/>
            </a:endParaRPr>
          </a:p>
          <a:p>
            <a:pPr marL="456342" indent="-456342"/>
            <a:r>
              <a:rPr lang="en-GB" b="1">
                <a:solidFill>
                  <a:srgbClr val="008A3E"/>
                </a:solidFill>
                <a:latin typeface="Arial"/>
                <a:cs typeface="Arial"/>
              </a:rPr>
              <a:t>Speaking up happens when leaders foster a positive speaking up culture</a:t>
            </a:r>
          </a:p>
          <a:p>
            <a:pPr marL="456342" indent="-456342"/>
            <a:endParaRPr lang="en-GB">
              <a:latin typeface="Arial"/>
              <a:cs typeface="Arial"/>
            </a:endParaRPr>
          </a:p>
        </p:txBody>
      </p:sp>
      <p:cxnSp>
        <p:nvCxnSpPr>
          <p:cNvPr id="10" name="Straight Connector 9">
            <a:extLst>
              <a:ext uri="{FF2B5EF4-FFF2-40B4-BE49-F238E27FC236}">
                <a16:creationId xmlns:a16="http://schemas.microsoft.com/office/drawing/2014/main" id="{D7EBD0C8-F2F4-4B75-B3D6-C09AEBFD7208}"/>
              </a:ext>
            </a:extLst>
          </p:cNvPr>
          <p:cNvCxnSpPr/>
          <p:nvPr/>
        </p:nvCxnSpPr>
        <p:spPr>
          <a:xfrm>
            <a:off x="979251" y="2399489"/>
            <a:ext cx="10447507" cy="0"/>
          </a:xfrm>
          <a:prstGeom prst="line">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64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chemeClr val="tx2">
                  <a:lumMod val="75000"/>
                  <a:lumOff val="25000"/>
                </a:schemeClr>
              </a:buClr>
              <a:defRPr/>
            </a:pPr>
            <a:r>
              <a:rPr lang="en-GB" sz="4000" b="1" dirty="0" smtClean="0">
                <a:solidFill>
                  <a:schemeClr val="tx2">
                    <a:lumMod val="75000"/>
                  </a:schemeClr>
                </a:solidFill>
                <a:ea typeface="ＭＳ Ｐゴシック" charset="-128"/>
              </a:rPr>
              <a:t>Bullying &amp; Harassment in the NHS - Lessons </a:t>
            </a:r>
            <a:r>
              <a:rPr lang="en-GB" sz="4000" b="1" dirty="0">
                <a:solidFill>
                  <a:schemeClr val="tx2">
                    <a:lumMod val="75000"/>
                  </a:schemeClr>
                </a:solidFill>
                <a:ea typeface="ＭＳ Ｐゴシック" charset="-128"/>
              </a:rPr>
              <a:t>Learnt From NHS Highland</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John Sturrock QC</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Founder, Core Solutions</a:t>
            </a:r>
            <a:endParaRPr lang="en-GB" sz="3600" dirty="0" smtClean="0">
              <a:solidFill>
                <a:schemeClr val="tx2">
                  <a:lumMod val="75000"/>
                </a:schemeClr>
              </a:solidFill>
              <a:ea typeface="ＭＳ Ｐゴシック" charset="-128"/>
            </a:endParaRPr>
          </a:p>
        </p:txBody>
      </p:sp>
      <p:sp>
        <p:nvSpPr>
          <p:cNvPr id="4" name="Title 1"/>
          <p:cNvSpPr txBox="1">
            <a:spLocks/>
          </p:cNvSpPr>
          <p:nvPr/>
        </p:nvSpPr>
        <p:spPr>
          <a:xfrm>
            <a:off x="498080" y="310341"/>
            <a:ext cx="10694317"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Session 6</a:t>
            </a:r>
            <a:endParaRPr lang="en-GB" sz="4800" b="1" dirty="0">
              <a:solidFill>
                <a:schemeClr val="tx2">
                  <a:lumMod val="75000"/>
                </a:schemeClr>
              </a:solidFill>
              <a:ea typeface="ＭＳ Ｐゴシック" charset="-128"/>
            </a:endParaRPr>
          </a:p>
        </p:txBody>
      </p:sp>
      <p:pic>
        <p:nvPicPr>
          <p:cNvPr id="1026"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1188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buClr>
                <a:schemeClr val="tx2">
                  <a:lumMod val="75000"/>
                  <a:lumOff val="25000"/>
                </a:schemeClr>
              </a:buClr>
              <a:defRPr/>
            </a:pPr>
            <a:r>
              <a:rPr lang="en-GB" sz="4000" b="1" dirty="0">
                <a:solidFill>
                  <a:schemeClr val="tx2">
                    <a:lumMod val="75000"/>
                  </a:schemeClr>
                </a:solidFill>
                <a:ea typeface="ＭＳ Ｐゴシック" charset="-128"/>
              </a:rPr>
              <a:t>The Anti-Bullying Alliance</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Ms Alice Hartley</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Chair, #</a:t>
            </a:r>
            <a:r>
              <a:rPr lang="en-GB" sz="4000" dirty="0" err="1" smtClean="0">
                <a:solidFill>
                  <a:schemeClr val="tx2">
                    <a:lumMod val="75000"/>
                  </a:schemeClr>
                </a:solidFill>
                <a:ea typeface="ＭＳ Ｐゴシック" charset="-128"/>
              </a:rPr>
              <a:t>letsremoveit</a:t>
            </a:r>
            <a:endParaRPr lang="en-GB" sz="3600" dirty="0" smtClean="0">
              <a:solidFill>
                <a:schemeClr val="tx2">
                  <a:lumMod val="75000"/>
                </a:schemeClr>
              </a:solidFill>
              <a:ea typeface="ＭＳ Ｐゴシック" charset="-128"/>
            </a:endParaRPr>
          </a:p>
        </p:txBody>
      </p:sp>
      <p:sp>
        <p:nvSpPr>
          <p:cNvPr id="4" name="Title 1"/>
          <p:cNvSpPr txBox="1">
            <a:spLocks/>
          </p:cNvSpPr>
          <p:nvPr/>
        </p:nvSpPr>
        <p:spPr>
          <a:xfrm>
            <a:off x="498080" y="310341"/>
            <a:ext cx="10694317"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Session 7</a:t>
            </a:r>
            <a:endParaRPr lang="en-GB" sz="4800" b="1" dirty="0">
              <a:solidFill>
                <a:schemeClr val="tx2">
                  <a:lumMod val="75000"/>
                </a:schemeClr>
              </a:solidFill>
              <a:ea typeface="ＭＳ Ｐゴシック" charset="-128"/>
            </a:endParaRPr>
          </a:p>
        </p:txBody>
      </p:sp>
      <p:pic>
        <p:nvPicPr>
          <p:cNvPr id="1026"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61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498080" y="2061504"/>
            <a:ext cx="10034046"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Professor Mike Griffin</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Dr Edward Morris</a:t>
            </a:r>
          </a:p>
          <a:p>
            <a:pPr fontAlgn="auto">
              <a:spcBef>
                <a:spcPct val="50000"/>
              </a:spcBef>
              <a:spcAft>
                <a:spcPts val="0"/>
              </a:spcAft>
              <a:buClr>
                <a:schemeClr val="tx2">
                  <a:lumMod val="75000"/>
                  <a:lumOff val="25000"/>
                </a:schemeClr>
              </a:buClr>
              <a:defRPr/>
            </a:pPr>
            <a:r>
              <a:rPr lang="en-GB" sz="4000" dirty="0" smtClean="0">
                <a:solidFill>
                  <a:schemeClr val="tx2">
                    <a:lumMod val="75000"/>
                  </a:schemeClr>
                </a:solidFill>
                <a:ea typeface="ＭＳ Ｐゴシック" charset="-128"/>
              </a:rPr>
              <a:t>Garrett Martin, RCN Northern Ireland</a:t>
            </a:r>
          </a:p>
          <a:p>
            <a:pPr fontAlgn="auto">
              <a:spcBef>
                <a:spcPct val="50000"/>
              </a:spcBef>
              <a:spcAft>
                <a:spcPts val="0"/>
              </a:spcAft>
              <a:buClr>
                <a:schemeClr val="tx2">
                  <a:lumMod val="75000"/>
                  <a:lumOff val="25000"/>
                </a:schemeClr>
              </a:buClr>
              <a:defRPr/>
            </a:pPr>
            <a:endParaRPr lang="en-GB" sz="3600" dirty="0" smtClean="0">
              <a:solidFill>
                <a:schemeClr val="tx2">
                  <a:lumMod val="75000"/>
                </a:schemeClr>
              </a:solidFill>
              <a:ea typeface="ＭＳ Ｐゴシック" charset="-128"/>
            </a:endParaRPr>
          </a:p>
        </p:txBody>
      </p:sp>
      <p:sp>
        <p:nvSpPr>
          <p:cNvPr id="4" name="Title 1"/>
          <p:cNvSpPr txBox="1">
            <a:spLocks/>
          </p:cNvSpPr>
          <p:nvPr/>
        </p:nvSpPr>
        <p:spPr>
          <a:xfrm>
            <a:off x="498080" y="310341"/>
            <a:ext cx="10694317" cy="1016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Bef>
                <a:spcPct val="50000"/>
              </a:spcBef>
              <a:spcAft>
                <a:spcPts val="0"/>
              </a:spcAft>
              <a:defRPr/>
            </a:pPr>
            <a:r>
              <a:rPr lang="en-GB" sz="4800" b="1" dirty="0" smtClean="0">
                <a:solidFill>
                  <a:schemeClr val="tx2">
                    <a:lumMod val="75000"/>
                  </a:schemeClr>
                </a:solidFill>
                <a:ea typeface="ＭＳ Ｐゴシック" charset="-128"/>
              </a:rPr>
              <a:t>Panel Discussion</a:t>
            </a:r>
            <a:endParaRPr lang="en-GB" sz="4800" b="1" dirty="0">
              <a:solidFill>
                <a:schemeClr val="tx2">
                  <a:lumMod val="75000"/>
                </a:schemeClr>
              </a:solidFill>
              <a:ea typeface="ＭＳ Ｐゴシック" charset="-128"/>
            </a:endParaRPr>
          </a:p>
        </p:txBody>
      </p:sp>
      <p:pic>
        <p:nvPicPr>
          <p:cNvPr id="1026" name="Picture 2" descr="Royal College of Obstetricians &amp; Gynaecoloi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864" y="5733362"/>
            <a:ext cx="24003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0479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6D6B-560C-42D4-B974-E8E2970AB5AB}"/>
              </a:ext>
            </a:extLst>
          </p:cNvPr>
          <p:cNvSpPr>
            <a:spLocks noGrp="1"/>
          </p:cNvSpPr>
          <p:nvPr>
            <p:ph type="title"/>
          </p:nvPr>
        </p:nvSpPr>
        <p:spPr>
          <a:xfrm>
            <a:off x="6452681" y="165131"/>
            <a:ext cx="6036851" cy="1188000"/>
          </a:xfrm>
        </p:spPr>
        <p:txBody>
          <a:bodyPr>
            <a:normAutofit/>
          </a:bodyPr>
          <a:lstStyle/>
          <a:p>
            <a:r>
              <a:rPr lang="en-GB" sz="3200">
                <a:latin typeface="Arial"/>
                <a:cs typeface="Arial"/>
              </a:rPr>
              <a:t>Get the culture right first</a:t>
            </a:r>
            <a:endParaRPr lang="en-GB" sz="3200"/>
          </a:p>
        </p:txBody>
      </p:sp>
      <p:graphicFrame>
        <p:nvGraphicFramePr>
          <p:cNvPr id="4" name="Content Placeholder 3">
            <a:extLst>
              <a:ext uri="{FF2B5EF4-FFF2-40B4-BE49-F238E27FC236}">
                <a16:creationId xmlns:a16="http://schemas.microsoft.com/office/drawing/2014/main" id="{5F57F2D7-CA4C-49AB-93EC-A1820BFF63C6}"/>
              </a:ext>
            </a:extLst>
          </p:cNvPr>
          <p:cNvGraphicFramePr>
            <a:graphicFrameLocks noGrp="1"/>
          </p:cNvGraphicFramePr>
          <p:nvPr>
            <p:ph idx="1"/>
            <p:extLst/>
          </p:nvPr>
        </p:nvGraphicFramePr>
        <p:xfrm>
          <a:off x="480485" y="1547285"/>
          <a:ext cx="11279716" cy="4906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688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2780F9FE-CD98-4DFC-BF44-0EA4557805ED}"/>
                                            </p:graphicEl>
                                          </p:spTgt>
                                        </p:tgtEl>
                                        <p:attrNameLst>
                                          <p:attrName>style.visibility</p:attrName>
                                        </p:attrNameLst>
                                      </p:cBhvr>
                                      <p:to>
                                        <p:strVal val="visible"/>
                                      </p:to>
                                    </p:set>
                                    <p:animEffect transition="in" filter="wipe(down)">
                                      <p:cBhvr>
                                        <p:cTn id="7" dur="4000"/>
                                        <p:tgtEl>
                                          <p:spTgt spid="4">
                                            <p:graphicEl>
                                              <a:dgm id="{2780F9FE-CD98-4DFC-BF44-0EA4557805ED}"/>
                                            </p:graphicEl>
                                          </p:spTgt>
                                        </p:tgtEl>
                                      </p:cBhvr>
                                    </p:animEffect>
                                  </p:childTnLst>
                                </p:cTn>
                              </p:par>
                            </p:childTnLst>
                          </p:cTn>
                        </p:par>
                        <p:par>
                          <p:cTn id="8" fill="hold">
                            <p:stCondLst>
                              <p:cond delay="4000"/>
                            </p:stCondLst>
                            <p:childTnLst>
                              <p:par>
                                <p:cTn id="9" presetID="22" presetClass="entr" presetSubtype="4" fill="hold" grpId="0" nodeType="afterEffect">
                                  <p:stCondLst>
                                    <p:cond delay="0"/>
                                  </p:stCondLst>
                                  <p:childTnLst>
                                    <p:set>
                                      <p:cBhvr>
                                        <p:cTn id="10" dur="1" fill="hold">
                                          <p:stCondLst>
                                            <p:cond delay="0"/>
                                          </p:stCondLst>
                                        </p:cTn>
                                        <p:tgtEl>
                                          <p:spTgt spid="4">
                                            <p:graphicEl>
                                              <a:dgm id="{0D310A20-29BB-4342-A954-7F8EBBD60771}"/>
                                            </p:graphicEl>
                                          </p:spTgt>
                                        </p:tgtEl>
                                        <p:attrNameLst>
                                          <p:attrName>style.visibility</p:attrName>
                                        </p:attrNameLst>
                                      </p:cBhvr>
                                      <p:to>
                                        <p:strVal val="visible"/>
                                      </p:to>
                                    </p:set>
                                    <p:animEffect transition="in" filter="wipe(down)">
                                      <p:cBhvr>
                                        <p:cTn id="11" dur="4000"/>
                                        <p:tgtEl>
                                          <p:spTgt spid="4">
                                            <p:graphicEl>
                                              <a:dgm id="{0D310A20-29BB-4342-A954-7F8EBBD60771}"/>
                                            </p:graphicEl>
                                          </p:spTgt>
                                        </p:tgtEl>
                                      </p:cBhvr>
                                    </p:animEffect>
                                  </p:childTnLst>
                                </p:cTn>
                              </p:par>
                            </p:childTnLst>
                          </p:cTn>
                        </p:par>
                        <p:par>
                          <p:cTn id="12" fill="hold">
                            <p:stCondLst>
                              <p:cond delay="8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07BD3844-14DD-45DA-A02C-C8EF49A09BFE}"/>
                                            </p:graphicEl>
                                          </p:spTgt>
                                        </p:tgtEl>
                                        <p:attrNameLst>
                                          <p:attrName>style.visibility</p:attrName>
                                        </p:attrNameLst>
                                      </p:cBhvr>
                                      <p:to>
                                        <p:strVal val="visible"/>
                                      </p:to>
                                    </p:set>
                                    <p:animEffect transition="in" filter="wipe(down)">
                                      <p:cBhvr>
                                        <p:cTn id="15" dur="1000"/>
                                        <p:tgtEl>
                                          <p:spTgt spid="4">
                                            <p:graphicEl>
                                              <a:dgm id="{07BD3844-14DD-45DA-A02C-C8EF49A09B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rev="1"/>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MA Theme Blue Titles">
  <a:themeElements>
    <a:clrScheme name="MBA colour final 4">
      <a:dk1>
        <a:srgbClr val="13316E"/>
      </a:dk1>
      <a:lt1>
        <a:sysClr val="window" lastClr="FFFFFF"/>
      </a:lt1>
      <a:dk2>
        <a:srgbClr val="000000"/>
      </a:dk2>
      <a:lt2>
        <a:srgbClr val="50535A"/>
      </a:lt2>
      <a:accent1>
        <a:srgbClr val="0967B1"/>
      </a:accent1>
      <a:accent2>
        <a:srgbClr val="008E82"/>
      </a:accent2>
      <a:accent3>
        <a:srgbClr val="25A73B"/>
      </a:accent3>
      <a:accent4>
        <a:srgbClr val="EA580D"/>
      </a:accent4>
      <a:accent5>
        <a:srgbClr val="DA1F6C"/>
      </a:accent5>
      <a:accent6>
        <a:srgbClr val="6F4F9B"/>
      </a:accent6>
      <a:hlink>
        <a:srgbClr val="13316E"/>
      </a:hlink>
      <a:folHlink>
        <a:srgbClr val="13316E"/>
      </a:folHlink>
    </a:clrScheme>
    <a:fontScheme name="Office 2">
      <a:majorFont>
        <a:latin typeface="Calibri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6350" cmpd="sng">
          <a:solidFill>
            <a:srgbClr val="FFFFF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MA PowerPoint 16_9_v4 [Read-Only]" id="{5F43AD36-4B3D-4770-B509-257D4F0F6367}" vid="{014088F2-B027-4C3D-9408-246B83C838B6}"/>
    </a:ext>
  </a:extLst>
</a:theme>
</file>

<file path=ppt/theme/theme3.xml><?xml version="1.0" encoding="utf-8"?>
<a:theme xmlns:a="http://schemas.openxmlformats.org/drawingml/2006/main" name="PowerPoint template">
  <a:themeElements>
    <a:clrScheme name="MBA colour final 4">
      <a:dk1>
        <a:srgbClr val="13316E"/>
      </a:dk1>
      <a:lt1>
        <a:sysClr val="window" lastClr="FFFFFF"/>
      </a:lt1>
      <a:dk2>
        <a:srgbClr val="000000"/>
      </a:dk2>
      <a:lt2>
        <a:srgbClr val="50535A"/>
      </a:lt2>
      <a:accent1>
        <a:srgbClr val="0967B1"/>
      </a:accent1>
      <a:accent2>
        <a:srgbClr val="008E82"/>
      </a:accent2>
      <a:accent3>
        <a:srgbClr val="25A73B"/>
      </a:accent3>
      <a:accent4>
        <a:srgbClr val="EA580D"/>
      </a:accent4>
      <a:accent5>
        <a:srgbClr val="DA1F6C"/>
      </a:accent5>
      <a:accent6>
        <a:srgbClr val="6F4F9B"/>
      </a:accent6>
      <a:hlink>
        <a:srgbClr val="13316E"/>
      </a:hlink>
      <a:folHlink>
        <a:srgbClr val="13316E"/>
      </a:folHlink>
    </a:clrScheme>
    <a:fontScheme name="Office 2">
      <a:majorFont>
        <a:latin typeface="Calibri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MA PowerPoint 16_9_v4 [Read-Only]" id="{5F43AD36-4B3D-4770-B509-257D4F0F6367}" vid="{4E362B91-6033-4B3B-A8F6-6759D843D269}"/>
    </a:ext>
  </a:extLst>
</a:theme>
</file>

<file path=ppt/theme/theme4.xml><?xml version="1.0" encoding="utf-8"?>
<a:theme xmlns:a="http://schemas.openxmlformats.org/drawingml/2006/main" name="1_Office Theme">
  <a:themeElements>
    <a:clrScheme name="NGO_New_Colours">
      <a:dk1>
        <a:srgbClr val="000000"/>
      </a:dk1>
      <a:lt1>
        <a:srgbClr val="FFFFFF"/>
      </a:lt1>
      <a:dk2>
        <a:srgbClr val="00893E"/>
      </a:dk2>
      <a:lt2>
        <a:srgbClr val="FEFFFE"/>
      </a:lt2>
      <a:accent1>
        <a:srgbClr val="00893E"/>
      </a:accent1>
      <a:accent2>
        <a:srgbClr val="FE9901"/>
      </a:accent2>
      <a:accent3>
        <a:srgbClr val="65CCFE"/>
      </a:accent3>
      <a:accent4>
        <a:srgbClr val="8064A2"/>
      </a:accent4>
      <a:accent5>
        <a:srgbClr val="79B089"/>
      </a:accent5>
      <a:accent6>
        <a:srgbClr val="006637"/>
      </a:accent6>
      <a:hlink>
        <a:srgbClr val="0000FF"/>
      </a:hlink>
      <a:folHlink>
        <a:srgbClr val="75D5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8A3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headEnd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TotalTime>
  <Words>6201</Words>
  <Application>Microsoft Office PowerPoint</Application>
  <PresentationFormat>Widescreen</PresentationFormat>
  <Paragraphs>523</Paragraphs>
  <Slides>82</Slides>
  <Notes>50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82</vt:i4>
      </vt:variant>
    </vt:vector>
  </HeadingPairs>
  <TitlesOfParts>
    <vt:vector size="95" baseType="lpstr">
      <vt:lpstr>ＭＳ Ｐゴシック</vt:lpstr>
      <vt:lpstr>Arial</vt:lpstr>
      <vt:lpstr>Bradley Hand ITC</vt:lpstr>
      <vt:lpstr>Calibri</vt:lpstr>
      <vt:lpstr>Calibri Light</vt:lpstr>
      <vt:lpstr>Lucida Grande</vt:lpstr>
      <vt:lpstr>Wingdings</vt:lpstr>
      <vt:lpstr>Office Theme</vt:lpstr>
      <vt:lpstr>BMA Theme Blue Titles</vt:lpstr>
      <vt:lpstr>PowerPoint template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Tackling Undermining and Bullying in the NHS  13 February 2020      </vt:lpstr>
      <vt:lpstr>What is speaking up?</vt:lpstr>
      <vt:lpstr>Get the culture right first</vt:lpstr>
      <vt:lpstr>Get the culture right first</vt:lpstr>
      <vt:lpstr>Rhetoric vs reality</vt:lpstr>
      <vt:lpstr> </vt:lpstr>
      <vt:lpstr>PowerPoint Presentation</vt:lpstr>
      <vt:lpstr>Freedom to Speak Up Guardian Survey 2019</vt:lpstr>
      <vt:lpstr>Freedom to Speak Up Guardian Survey 2019</vt:lpstr>
      <vt:lpstr>Freedom to Speak Up Guardian Survey 2019</vt:lpstr>
      <vt:lpstr>Freedom to Speak Up Index 2019</vt:lpstr>
      <vt:lpstr> Speaking up data</vt:lpstr>
      <vt:lpstr> Speaking up data</vt:lpstr>
      <vt:lpstr>100 Voices</vt:lpstr>
      <vt:lpstr>100 Voices</vt:lpstr>
      <vt:lpstr>National Guardian’s Office</vt:lpstr>
      <vt:lpstr> Pan sector network</vt:lpstr>
      <vt:lpstr>What is wrong with your culture?</vt:lpstr>
      <vt:lpstr> What do we want the culture to look like?</vt:lpstr>
      <vt:lpstr>Our next steps</vt:lpstr>
      <vt:lpstr> Your next steps?</vt:lpstr>
      <vt:lpstr>  Thank you</vt:lpstr>
      <vt:lpstr>PowerPoint Presentation</vt:lpstr>
      <vt:lpstr>Bullying or banter?</vt:lpstr>
      <vt:lpstr>Inquiry into racial harassment in universities </vt:lpstr>
      <vt:lpstr>Launched today…</vt:lpstr>
      <vt:lpstr>Just a bit of fun or crossing the line? </vt:lpstr>
      <vt:lpstr>PowerPoint Presentation</vt:lpstr>
      <vt:lpstr>Perpetrators don’t get to choose…</vt:lpstr>
      <vt:lpstr>Definition of harassment</vt:lpstr>
      <vt:lpstr>Example 1 – a shared joke with no intent   </vt:lpstr>
      <vt:lpstr>Definition of harassment</vt:lpstr>
      <vt:lpstr>Barriers to speaking up</vt:lpstr>
      <vt:lpstr>Definition of harassment</vt:lpstr>
      <vt:lpstr>Example 2 – wider impact of banter</vt:lpstr>
      <vt:lpstr>Factors that must be considered when assessing the effect of conduct</vt:lpstr>
      <vt:lpstr>Example 3 – irrelevant previous conduct</vt:lpstr>
      <vt:lpstr>Example 4 – active participation in banter</vt:lpstr>
      <vt:lpstr>Example 5 – working environment and context</vt:lpstr>
      <vt:lpstr>Guidance on borderline cases</vt:lpstr>
      <vt:lpstr>Vicarious liability of employer for staff conduct</vt:lpstr>
      <vt:lpstr>Conclusions</vt:lpstr>
      <vt:lpstr>Living our values</vt:lpstr>
      <vt:lpstr>PowerPoint Presentation</vt:lpstr>
      <vt:lpstr>PowerPoint Presentation</vt:lpstr>
      <vt:lpstr>When we permit rudeness our patients die unnecessarily</vt:lpstr>
      <vt:lpstr>PowerPoint Presentation</vt:lpstr>
      <vt:lpstr>PowerPoint Presentation</vt:lpstr>
      <vt:lpstr>PowerPoint Presentation</vt:lpstr>
      <vt:lpstr>PowerPoint Presentation</vt:lpstr>
      <vt:lpstr>PowerPoint Presentation</vt:lpstr>
      <vt:lpstr>Teams</vt:lpstr>
      <vt:lpstr>PowerPoint Presentation</vt:lpstr>
      <vt:lpstr>PowerPoint Presentation</vt:lpstr>
      <vt:lpstr>PowerPoint Presentation</vt:lpstr>
      <vt:lpstr>PowerPoint Presentation</vt:lpstr>
      <vt:lpstr>How we behave towards each other is the single greatest factor in how well competent teams perform.</vt:lpstr>
      <vt:lpstr>PowerPoint Presentation</vt:lpstr>
      <vt:lpstr>Incivility</vt:lpstr>
      <vt:lpstr>Have you seen rudeness at work?</vt:lpstr>
      <vt:lpstr>PowerPoint Presentation</vt:lpstr>
      <vt:lpstr>PowerPoint Presentation</vt:lpstr>
      <vt:lpstr>Impact on the recipient</vt:lpstr>
      <vt:lpstr>Impact on staff onlookers</vt:lpstr>
      <vt:lpstr>PowerPoint Presentation</vt:lpstr>
      <vt:lpstr>PowerPoint Presentation</vt:lpstr>
      <vt:lpstr>PowerPoint Presentation</vt:lpstr>
      <vt:lpstr>PowerPoint Presentation</vt:lpstr>
      <vt:lpstr>PowerPoint Presentation</vt:lpstr>
      <vt:lpstr>what a wonderful opportunity….</vt:lpstr>
      <vt:lpstr>civility saves lives</vt:lpstr>
      <vt:lpstr>PowerPoint Presentation</vt:lpstr>
      <vt:lpstr>PowerPoint Presentation</vt:lpstr>
      <vt:lpstr>PowerPoint Presentation</vt:lpstr>
      <vt:lpstr>PowerPoint Presentation</vt:lpstr>
      <vt:lpstr>PowerPoint Presentation</vt:lpstr>
    </vt:vector>
  </TitlesOfParts>
  <Company>The Royal College of Surgeons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Warner, Stacey</dc:creator>
  <cp:lastModifiedBy>Sanderson, Chris</cp:lastModifiedBy>
  <cp:revision>20</cp:revision>
  <dcterms:created xsi:type="dcterms:W3CDTF">2019-05-23T10:51:52Z</dcterms:created>
  <dcterms:modified xsi:type="dcterms:W3CDTF">2020-02-13T13:05:51Z</dcterms:modified>
</cp:coreProperties>
</file>